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62" r:id="rId2"/>
    <p:sldId id="270" r:id="rId3"/>
    <p:sldId id="268" r:id="rId4"/>
    <p:sldId id="269" r:id="rId5"/>
    <p:sldId id="266" r:id="rId6"/>
    <p:sldId id="264" r:id="rId7"/>
    <p:sldId id="267" r:id="rId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3" autoAdjust="0"/>
    <p:restoredTop sz="94660"/>
  </p:normalViewPr>
  <p:slideViewPr>
    <p:cSldViewPr snapToGrid="0">
      <p:cViewPr varScale="1">
        <p:scale>
          <a:sx n="70" d="100"/>
          <a:sy n="70" d="100"/>
        </p:scale>
        <p:origin x="106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FF23A10-7D8E-A547-85EB-A0C8F2EC23A4}" type="datetimeFigureOut">
              <a:rPr lang="en-US" smtClean="0"/>
              <a:t>9/15/2019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D598272-F1D9-B147-9165-B0743542C685}" type="slidenum">
              <a:rPr lang="en-US" smtClean="0"/>
              <a:t>‹#›</a:t>
            </a:fld>
            <a:endParaRPr lang="en-US"/>
          </a:p>
        </p:txBody>
      </p:sp>
    </p:spTree>
    <p:extLst>
      <p:ext uri="{BB962C8B-B14F-4D97-AF65-F5344CB8AC3E}">
        <p14:creationId xmlns:p14="http://schemas.microsoft.com/office/powerpoint/2010/main" val="377601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100" b="0" i="0" u="none" strike="noStrike" kern="1200" dirty="0">
                <a:solidFill>
                  <a:schemeClr val="tx1"/>
                </a:solidFill>
                <a:effectLst/>
                <a:uFillTx/>
                <a:latin typeface="+mn-lt"/>
                <a:ea typeface="+mn-ea"/>
                <a:cs typeface="+mn-cs"/>
              </a:rPr>
              <a:t>NOAA’s Office of Coast Survey (OCS) is releasing the final version of the National Charting Plan that provides chart users with a better understanding of what to expect in the future of nautical charts.  </a:t>
            </a:r>
            <a:endParaRPr lang="en-US" sz="1100" b="0" i="1" u="none" strike="noStrike" kern="1200" dirty="0">
              <a:solidFill>
                <a:schemeClr val="tx1"/>
              </a:solidFill>
              <a:effectLst/>
              <a:uFillTx/>
              <a:latin typeface="+mn-lt"/>
              <a:ea typeface="+mn-ea"/>
              <a:cs typeface="+mn-cs"/>
            </a:endParaRPr>
          </a:p>
          <a:p>
            <a:pPr marL="171450" indent="-171450" rtl="0" fontAlgn="base">
              <a:buFont typeface="Arial" panose="020B0604020202020204" pitchFamily="34" charset="0"/>
              <a:buChar char="•"/>
            </a:pPr>
            <a:r>
              <a:rPr lang="en-US" sz="1100" b="0" i="0" u="none" strike="noStrike" kern="1200" dirty="0">
                <a:solidFill>
                  <a:schemeClr val="tx1"/>
                </a:solidFill>
                <a:effectLst/>
                <a:uFillTx/>
                <a:latin typeface="+mn-lt"/>
                <a:ea typeface="+mn-ea"/>
                <a:cs typeface="+mn-cs"/>
              </a:rPr>
              <a:t>The changes described in the plan will allow OCS to be more responsive to the evolution of charting and better address the public’s need for navigation data over the next several years. The plan outlines a suite of products that are more useful and safer to navigate with by providing more precise, higher-resolution charts with the most up-to-date navigation information possible.</a:t>
            </a:r>
          </a:p>
          <a:p>
            <a:pPr marL="171450" indent="-171450" rtl="0" fontAlgn="base">
              <a:buFont typeface="Arial" panose="020B0604020202020204" pitchFamily="34" charset="0"/>
              <a:buChar char="•"/>
            </a:pPr>
            <a:r>
              <a:rPr lang="en-US" sz="1100" b="0" i="0" u="none" strike="noStrike" kern="1200" dirty="0">
                <a:solidFill>
                  <a:schemeClr val="tx1"/>
                </a:solidFill>
                <a:effectLst/>
                <a:uFillTx/>
                <a:latin typeface="+mn-lt"/>
                <a:ea typeface="+mn-ea"/>
                <a:cs typeface="+mn-cs"/>
              </a:rPr>
              <a:t>The comment period  to solicit stakeholder feedback on changes to NOAA’s future nautical chart products was open from March 1st, 2017 to July 1st, 2017.</a:t>
            </a:r>
            <a:endParaRPr lang="en-US" sz="1100" b="0" i="1" u="none" strike="noStrike" kern="1200" dirty="0">
              <a:solidFill>
                <a:schemeClr val="tx1"/>
              </a:solidFill>
              <a:effectLst/>
              <a:uFillTx/>
              <a:latin typeface="+mn-lt"/>
              <a:ea typeface="+mn-ea"/>
              <a:cs typeface="+mn-cs"/>
            </a:endParaRPr>
          </a:p>
          <a:p>
            <a:pPr marL="171450" indent="-171450" rtl="0" fontAlgn="base">
              <a:buFont typeface="Arial" panose="020B0604020202020204" pitchFamily="34" charset="0"/>
              <a:buChar char="•"/>
            </a:pPr>
            <a:r>
              <a:rPr lang="en-US" sz="1100" b="0" i="0" u="none" strike="noStrike" kern="1200" dirty="0">
                <a:solidFill>
                  <a:schemeClr val="tx1"/>
                </a:solidFill>
                <a:effectLst/>
                <a:uFillTx/>
                <a:latin typeface="+mn-lt"/>
                <a:ea typeface="+mn-ea"/>
                <a:cs typeface="+mn-cs"/>
              </a:rPr>
              <a:t>This final version of the plan has been developed since the closure of the public comment period, and addresses and clarifies comments NOAA received.  </a:t>
            </a:r>
          </a:p>
          <a:p>
            <a:pPr marL="0" indent="0" rtl="0">
              <a:buFont typeface="Arial" panose="020B0604020202020204" pitchFamily="34" charset="0"/>
              <a:buNone/>
            </a:pPr>
            <a:endParaRPr lang="en-US" sz="1100" b="0" dirty="0">
              <a:solidFill>
                <a:srgbClr val="054698"/>
              </a:solidFill>
              <a:uFillTx/>
            </a:endParaRPr>
          </a:p>
        </p:txBody>
      </p:sp>
      <p:sp>
        <p:nvSpPr>
          <p:cNvPr id="4" name="Slide Number Placeholder 3"/>
          <p:cNvSpPr>
            <a:spLocks noGrp="1"/>
          </p:cNvSpPr>
          <p:nvPr>
            <p:ph type="sldNum" sz="quarter" idx="10"/>
          </p:nvPr>
        </p:nvSpPr>
        <p:spPr/>
        <p:txBody>
          <a:bodyPr/>
          <a:lstStyle/>
          <a:p>
            <a:fld id="{CDFA7255-6C7D-4B0F-88E4-81F231FABF6A}" type="slidenum">
              <a:rPr lang="en-US" smtClean="0">
                <a:uFillTx/>
              </a:rPr>
              <a:t>3</a:t>
            </a:fld>
            <a:endParaRPr lang="en-US">
              <a:uFillTx/>
            </a:endParaRPr>
          </a:p>
        </p:txBody>
      </p:sp>
    </p:spTree>
    <p:extLst>
      <p:ext uri="{BB962C8B-B14F-4D97-AF65-F5344CB8AC3E}">
        <p14:creationId xmlns:p14="http://schemas.microsoft.com/office/powerpoint/2010/main" val="339735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100" b="0" i="0" u="none" strike="noStrike" kern="1200" dirty="0">
                <a:solidFill>
                  <a:schemeClr val="tx1"/>
                </a:solidFill>
                <a:effectLst/>
                <a:uFillTx/>
                <a:latin typeface="+mn-lt"/>
                <a:ea typeface="+mn-ea"/>
                <a:cs typeface="+mn-cs"/>
              </a:rPr>
              <a:t>NOAA’s Office of Coast Survey (OCS) is releasing the final version of the National Charting Plan that provides chart users with a better understanding of what to expect in the future of nautical charts.  </a:t>
            </a:r>
            <a:endParaRPr lang="en-US" sz="1100" b="0" i="1" u="none" strike="noStrike" kern="1200" dirty="0">
              <a:solidFill>
                <a:schemeClr val="tx1"/>
              </a:solidFill>
              <a:effectLst/>
              <a:uFillTx/>
              <a:latin typeface="+mn-lt"/>
              <a:ea typeface="+mn-ea"/>
              <a:cs typeface="+mn-cs"/>
            </a:endParaRPr>
          </a:p>
          <a:p>
            <a:pPr marL="171450" indent="-171450" rtl="0" fontAlgn="base">
              <a:buFont typeface="Arial" panose="020B0604020202020204" pitchFamily="34" charset="0"/>
              <a:buChar char="•"/>
            </a:pPr>
            <a:r>
              <a:rPr lang="en-US" sz="1100" b="0" i="0" u="none" strike="noStrike" kern="1200" dirty="0">
                <a:solidFill>
                  <a:schemeClr val="tx1"/>
                </a:solidFill>
                <a:effectLst/>
                <a:uFillTx/>
                <a:latin typeface="+mn-lt"/>
                <a:ea typeface="+mn-ea"/>
                <a:cs typeface="+mn-cs"/>
              </a:rPr>
              <a:t>The changes described in the plan will allow OCS to be more responsive to the evolution of charting and better address the public’s need for navigation data over the next several years. The plan outlines a suite of products that are more useful and safer to navigate with by providing more precise, higher-resolution charts with the most up-to-date navigation information possible.</a:t>
            </a:r>
          </a:p>
          <a:p>
            <a:pPr marL="171450" indent="-171450" rtl="0" fontAlgn="base">
              <a:buFont typeface="Arial" panose="020B0604020202020204" pitchFamily="34" charset="0"/>
              <a:buChar char="•"/>
            </a:pPr>
            <a:r>
              <a:rPr lang="en-US" sz="1100" b="0" i="0" u="none" strike="noStrike" kern="1200" dirty="0">
                <a:solidFill>
                  <a:schemeClr val="tx1"/>
                </a:solidFill>
                <a:effectLst/>
                <a:uFillTx/>
                <a:latin typeface="+mn-lt"/>
                <a:ea typeface="+mn-ea"/>
                <a:cs typeface="+mn-cs"/>
              </a:rPr>
              <a:t>The comment period  to solicit stakeholder feedback on changes to NOAA’s future nautical chart products was open from March 1st, 2017 to July 1st, 2017.</a:t>
            </a:r>
            <a:endParaRPr lang="en-US" sz="1100" b="0" i="1" u="none" strike="noStrike" kern="1200" dirty="0">
              <a:solidFill>
                <a:schemeClr val="tx1"/>
              </a:solidFill>
              <a:effectLst/>
              <a:uFillTx/>
              <a:latin typeface="+mn-lt"/>
              <a:ea typeface="+mn-ea"/>
              <a:cs typeface="+mn-cs"/>
            </a:endParaRPr>
          </a:p>
          <a:p>
            <a:pPr marL="171450" indent="-171450" rtl="0" fontAlgn="base">
              <a:buFont typeface="Arial" panose="020B0604020202020204" pitchFamily="34" charset="0"/>
              <a:buChar char="•"/>
            </a:pPr>
            <a:r>
              <a:rPr lang="en-US" sz="1100" b="0" i="0" u="none" strike="noStrike" kern="1200" dirty="0">
                <a:solidFill>
                  <a:schemeClr val="tx1"/>
                </a:solidFill>
                <a:effectLst/>
                <a:uFillTx/>
                <a:latin typeface="+mn-lt"/>
                <a:ea typeface="+mn-ea"/>
                <a:cs typeface="+mn-cs"/>
              </a:rPr>
              <a:t>This final version of the plan has been developed since the closure of the public comment period, and addresses and clarifies comments NOAA received.  </a:t>
            </a:r>
          </a:p>
          <a:p>
            <a:pPr marL="0" indent="0" rtl="0">
              <a:buFont typeface="Arial" panose="020B0604020202020204" pitchFamily="34" charset="0"/>
              <a:buNone/>
            </a:pPr>
            <a:endParaRPr lang="en-US" sz="1100" b="0" dirty="0">
              <a:solidFill>
                <a:srgbClr val="054698"/>
              </a:solidFill>
              <a:uFillTx/>
            </a:endParaRPr>
          </a:p>
        </p:txBody>
      </p:sp>
      <p:sp>
        <p:nvSpPr>
          <p:cNvPr id="4" name="Slide Number Placeholder 3"/>
          <p:cNvSpPr>
            <a:spLocks noGrp="1"/>
          </p:cNvSpPr>
          <p:nvPr>
            <p:ph type="sldNum" sz="quarter" idx="10"/>
          </p:nvPr>
        </p:nvSpPr>
        <p:spPr/>
        <p:txBody>
          <a:bodyPr/>
          <a:lstStyle/>
          <a:p>
            <a:fld id="{CDFA7255-6C7D-4B0F-88E4-81F231FABF6A}" type="slidenum">
              <a:rPr lang="en-US" smtClean="0">
                <a:uFillTx/>
              </a:rPr>
              <a:t>4</a:t>
            </a:fld>
            <a:endParaRPr lang="en-US">
              <a:uFillTx/>
            </a:endParaRPr>
          </a:p>
        </p:txBody>
      </p:sp>
    </p:spTree>
    <p:extLst>
      <p:ext uri="{BB962C8B-B14F-4D97-AF65-F5344CB8AC3E}">
        <p14:creationId xmlns:p14="http://schemas.microsoft.com/office/powerpoint/2010/main" val="170694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86F8E5B-EB94-4209-AD98-7AB5DCF6E6BD}" type="datetimeFigureOut">
              <a:rPr lang="en-US" smtClean="0"/>
              <a:pPr>
                <a:defRPr/>
              </a:pPr>
              <a:t>9/15/2019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29E45F1-F824-4D8B-8FA9-A3C47D39BC73}" type="slidenum">
              <a:rPr lang="en-US" altLang="en-US" smtClean="0"/>
              <a:pPr>
                <a:defRPr/>
              </a:pPr>
              <a:t>‹#›</a:t>
            </a:fld>
            <a:endParaRPr lang="en-US" altLang="en-US" dirty="0"/>
          </a:p>
        </p:txBody>
      </p:sp>
    </p:spTree>
    <p:extLst>
      <p:ext uri="{BB962C8B-B14F-4D97-AF65-F5344CB8AC3E}">
        <p14:creationId xmlns:p14="http://schemas.microsoft.com/office/powerpoint/2010/main" val="288618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0B45979-8ADF-4E78-BD37-150530A26CDA}" type="datetimeFigureOut">
              <a:rPr lang="en-US" smtClean="0"/>
              <a:pPr>
                <a:defRPr/>
              </a:pPr>
              <a:t>9/15/2019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3DBDA6D-8711-4410-904A-7FC2F81023F6}" type="slidenum">
              <a:rPr lang="en-US" altLang="en-US" smtClean="0"/>
              <a:pPr>
                <a:defRPr/>
              </a:pPr>
              <a:t>‹#›</a:t>
            </a:fld>
            <a:endParaRPr lang="en-US" altLang="en-US" dirty="0"/>
          </a:p>
        </p:txBody>
      </p:sp>
    </p:spTree>
    <p:extLst>
      <p:ext uri="{BB962C8B-B14F-4D97-AF65-F5344CB8AC3E}">
        <p14:creationId xmlns:p14="http://schemas.microsoft.com/office/powerpoint/2010/main" val="142716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8DFF267-3AD8-4253-8893-3A0D37A2CA0C}" type="datetimeFigureOut">
              <a:rPr lang="en-US" smtClean="0"/>
              <a:pPr>
                <a:defRPr/>
              </a:pPr>
              <a:t>9/15/2019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96BC9B0-67CF-4635-952D-E6477107402B}" type="slidenum">
              <a:rPr lang="en-US" altLang="en-US" smtClean="0"/>
              <a:pPr>
                <a:defRPr/>
              </a:pPr>
              <a:t>‹#›</a:t>
            </a:fld>
            <a:endParaRPr lang="en-US" altLang="en-US" dirty="0"/>
          </a:p>
        </p:txBody>
      </p:sp>
    </p:spTree>
    <p:extLst>
      <p:ext uri="{BB962C8B-B14F-4D97-AF65-F5344CB8AC3E}">
        <p14:creationId xmlns:p14="http://schemas.microsoft.com/office/powerpoint/2010/main" val="92519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86007"/>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145136"/>
            <a:ext cx="7886700" cy="5031827"/>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5FBC8987-5FB4-48EF-B141-3ED4C3B204DF}" type="datetimeFigureOut">
              <a:rPr lang="en-US" smtClean="0"/>
              <a:pPr>
                <a:defRPr/>
              </a:pPr>
              <a:t>9/15/2019</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6FF1E1CD-A81F-47EA-B743-47F03AF44783}" type="slidenum">
              <a:rPr lang="en-US" altLang="en-US" smtClean="0"/>
              <a:pPr>
                <a:defRPr/>
              </a:pPr>
              <a:t>‹#›</a:t>
            </a:fld>
            <a:endParaRPr lang="en-US" altLang="en-US" dirty="0"/>
          </a:p>
        </p:txBody>
      </p:sp>
    </p:spTree>
    <p:extLst>
      <p:ext uri="{BB962C8B-B14F-4D97-AF65-F5344CB8AC3E}">
        <p14:creationId xmlns:p14="http://schemas.microsoft.com/office/powerpoint/2010/main" val="75606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250FDA4-0A3B-468E-A13F-D26091DF4386}" type="datetimeFigureOut">
              <a:rPr lang="en-US" smtClean="0"/>
              <a:pPr>
                <a:defRPr/>
              </a:pPr>
              <a:t>9/15/2019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85895FE-9333-4F5E-A40C-92F464C1A27E}" type="slidenum">
              <a:rPr lang="en-US" altLang="en-US" smtClean="0"/>
              <a:pPr>
                <a:defRPr/>
              </a:pPr>
              <a:t>‹#›</a:t>
            </a:fld>
            <a:endParaRPr lang="en-US" altLang="en-US" dirty="0"/>
          </a:p>
        </p:txBody>
      </p:sp>
    </p:spTree>
    <p:extLst>
      <p:ext uri="{BB962C8B-B14F-4D97-AF65-F5344CB8AC3E}">
        <p14:creationId xmlns:p14="http://schemas.microsoft.com/office/powerpoint/2010/main" val="72784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4F37499-92EA-438D-924F-428F44F4CB3D}" type="datetimeFigureOut">
              <a:rPr lang="en-US" smtClean="0"/>
              <a:pPr>
                <a:defRPr/>
              </a:pPr>
              <a:t>9/15/2019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60E8D37-97C1-4B65-A3BF-596287A5222B}" type="slidenum">
              <a:rPr lang="en-US" altLang="en-US" smtClean="0"/>
              <a:pPr>
                <a:defRPr/>
              </a:pPr>
              <a:t>‹#›</a:t>
            </a:fld>
            <a:endParaRPr lang="en-US" altLang="en-US" dirty="0"/>
          </a:p>
        </p:txBody>
      </p:sp>
    </p:spTree>
    <p:extLst>
      <p:ext uri="{BB962C8B-B14F-4D97-AF65-F5344CB8AC3E}">
        <p14:creationId xmlns:p14="http://schemas.microsoft.com/office/powerpoint/2010/main" val="234621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24BCBE2-6B16-4275-806C-A7A3D527A1C2}" type="datetimeFigureOut">
              <a:rPr lang="en-US" smtClean="0"/>
              <a:pPr>
                <a:defRPr/>
              </a:pPr>
              <a:t>9/15/2019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39DAD6F-8254-4D91-8510-34613430BCBD}" type="slidenum">
              <a:rPr lang="en-US" altLang="en-US" smtClean="0"/>
              <a:pPr>
                <a:defRPr/>
              </a:pPr>
              <a:t>‹#›</a:t>
            </a:fld>
            <a:endParaRPr lang="en-US" altLang="en-US" dirty="0"/>
          </a:p>
        </p:txBody>
      </p:sp>
    </p:spTree>
    <p:extLst>
      <p:ext uri="{BB962C8B-B14F-4D97-AF65-F5344CB8AC3E}">
        <p14:creationId xmlns:p14="http://schemas.microsoft.com/office/powerpoint/2010/main" val="199922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E25D781-0FD4-4DD2-9B64-777D6149309F}" type="datetimeFigureOut">
              <a:rPr lang="en-US" smtClean="0"/>
              <a:pPr>
                <a:defRPr/>
              </a:pPr>
              <a:t>9/15/2019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4CCC26D-1F97-47D4-8C6D-3AB07B8FFC39}" type="slidenum">
              <a:rPr lang="en-US" altLang="en-US" smtClean="0"/>
              <a:pPr>
                <a:defRPr/>
              </a:pPr>
              <a:t>‹#›</a:t>
            </a:fld>
            <a:endParaRPr lang="en-US" altLang="en-US" dirty="0"/>
          </a:p>
        </p:txBody>
      </p:sp>
      <p:sp>
        <p:nvSpPr>
          <p:cNvPr id="6" name="Rectangle 5"/>
          <p:cNvSpPr/>
          <p:nvPr userDrawn="1"/>
        </p:nvSpPr>
        <p:spPr>
          <a:xfrm>
            <a:off x="0" y="7938"/>
            <a:ext cx="9144000" cy="6850062"/>
          </a:xfrm>
          <a:prstGeom prst="rect">
            <a:avLst/>
          </a:prstGeom>
          <a:blipFill dpi="0" rotWithShape="1">
            <a:blip r:embed="rId2" cstate="screen">
              <a:alphaModFix amt="20000"/>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Tree>
    <p:extLst>
      <p:ext uri="{BB962C8B-B14F-4D97-AF65-F5344CB8AC3E}">
        <p14:creationId xmlns:p14="http://schemas.microsoft.com/office/powerpoint/2010/main" val="34766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64C7E3-88AA-4685-BC3E-B9FD99CE082D}" type="datetimeFigureOut">
              <a:rPr lang="en-US" smtClean="0"/>
              <a:pPr>
                <a:defRPr/>
              </a:pPr>
              <a:t>9/15/2019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950D06A-105B-4C5C-9B02-30070E9FBC81}" type="slidenum">
              <a:rPr lang="en-US" altLang="en-US" smtClean="0"/>
              <a:pPr>
                <a:defRPr/>
              </a:pPr>
              <a:t>‹#›</a:t>
            </a:fld>
            <a:endParaRPr lang="en-US" altLang="en-US" dirty="0"/>
          </a:p>
        </p:txBody>
      </p:sp>
    </p:spTree>
    <p:extLst>
      <p:ext uri="{BB962C8B-B14F-4D97-AF65-F5344CB8AC3E}">
        <p14:creationId xmlns:p14="http://schemas.microsoft.com/office/powerpoint/2010/main" val="162436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7A946C3-C6C2-4B82-A39F-B47F733A8E4A}" type="datetimeFigureOut">
              <a:rPr lang="en-US" smtClean="0"/>
              <a:pPr>
                <a:defRPr/>
              </a:pPr>
              <a:t>9/15/2019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9DDF7BB-DCE0-46A7-9394-038D5B2C6F86}" type="slidenum">
              <a:rPr lang="en-US" altLang="en-US" smtClean="0"/>
              <a:pPr>
                <a:defRPr/>
              </a:pPr>
              <a:t>‹#›</a:t>
            </a:fld>
            <a:endParaRPr lang="en-US" altLang="en-US" dirty="0"/>
          </a:p>
        </p:txBody>
      </p:sp>
    </p:spTree>
    <p:extLst>
      <p:ext uri="{BB962C8B-B14F-4D97-AF65-F5344CB8AC3E}">
        <p14:creationId xmlns:p14="http://schemas.microsoft.com/office/powerpoint/2010/main" val="104703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399D2C4-7EE7-4FB5-9EC9-05C620BB5CAB}" type="datetimeFigureOut">
              <a:rPr lang="en-US" smtClean="0"/>
              <a:pPr>
                <a:defRPr/>
              </a:pPr>
              <a:t>9/15/2019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3AFB220-B448-4377-8146-FB95DB7A8AF3}" type="slidenum">
              <a:rPr lang="en-US" altLang="en-US" smtClean="0"/>
              <a:pPr>
                <a:defRPr/>
              </a:pPr>
              <a:t>‹#›</a:t>
            </a:fld>
            <a:endParaRPr lang="en-US" altLang="en-US" dirty="0"/>
          </a:p>
        </p:txBody>
      </p:sp>
    </p:spTree>
    <p:extLst>
      <p:ext uri="{BB962C8B-B14F-4D97-AF65-F5344CB8AC3E}">
        <p14:creationId xmlns:p14="http://schemas.microsoft.com/office/powerpoint/2010/main" val="284324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6EE6C3E-FC99-46BF-AB2F-B8CF0659EDAD}" type="datetimeFigureOut">
              <a:rPr lang="en-US" smtClean="0"/>
              <a:pPr>
                <a:defRPr/>
              </a:pPr>
              <a:t>9/15/2019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6679F6-95FD-45AF-A41D-F7BAD3884EE5}" type="slidenum">
              <a:rPr lang="en-US" altLang="en-US" smtClean="0"/>
              <a:pPr>
                <a:defRPr/>
              </a:pPr>
              <a:t>‹#›</a:t>
            </a:fld>
            <a:endParaRPr lang="en-US" altLang="en-US" dirty="0"/>
          </a:p>
        </p:txBody>
      </p:sp>
    </p:spTree>
    <p:extLst>
      <p:ext uri="{BB962C8B-B14F-4D97-AF65-F5344CB8AC3E}">
        <p14:creationId xmlns:p14="http://schemas.microsoft.com/office/powerpoint/2010/main" val="3504072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927" y="-15539"/>
            <a:ext cx="9211854" cy="6889077"/>
          </a:xfrm>
          <a:prstGeom prst="rect">
            <a:avLst/>
          </a:prstGeom>
        </p:spPr>
      </p:pic>
      <p:sp>
        <p:nvSpPr>
          <p:cNvPr id="2" name="Title 1"/>
          <p:cNvSpPr>
            <a:spLocks noGrp="1"/>
          </p:cNvSpPr>
          <p:nvPr>
            <p:ph type="title"/>
          </p:nvPr>
        </p:nvSpPr>
        <p:spPr>
          <a:xfrm>
            <a:off x="335354" y="339248"/>
            <a:ext cx="8636118" cy="1325563"/>
          </a:xfrm>
        </p:spPr>
        <p:txBody>
          <a:bodyPr>
            <a:normAutofit/>
          </a:bodyPr>
          <a:lstStyle/>
          <a:p>
            <a:r>
              <a:rPr lang="en-US" sz="3200" dirty="0">
                <a:solidFill>
                  <a:schemeClr val="accent5">
                    <a:lumMod val="75000"/>
                  </a:schemeClr>
                </a:solidFill>
              </a:rPr>
              <a:t>Sunset of NOAA Raster Chart Production</a:t>
            </a:r>
            <a:endParaRPr lang="en-US" sz="3200" b="1" dirty="0">
              <a:solidFill>
                <a:schemeClr val="accent5">
                  <a:lumMod val="75000"/>
                </a:schemeClr>
              </a:solidFill>
            </a:endParaRPr>
          </a:p>
        </p:txBody>
      </p:sp>
      <p:sp>
        <p:nvSpPr>
          <p:cNvPr id="3" name="Content Placeholder 2"/>
          <p:cNvSpPr>
            <a:spLocks noGrp="1"/>
          </p:cNvSpPr>
          <p:nvPr>
            <p:ph idx="1"/>
          </p:nvPr>
        </p:nvSpPr>
        <p:spPr>
          <a:xfrm>
            <a:off x="335354" y="1584074"/>
            <a:ext cx="7886700" cy="1072849"/>
          </a:xfrm>
        </p:spPr>
        <p:txBody>
          <a:bodyPr>
            <a:normAutofit/>
          </a:bodyPr>
          <a:lstStyle/>
          <a:p>
            <a:pPr marL="0" indent="0">
              <a:buNone/>
            </a:pPr>
            <a:r>
              <a:rPr lang="en-US" sz="2400" dirty="0">
                <a:solidFill>
                  <a:schemeClr val="accent5">
                    <a:lumMod val="75000"/>
                  </a:schemeClr>
                </a:solidFill>
              </a:rPr>
              <a:t>Arctic Regional Hydrographic Commission</a:t>
            </a:r>
          </a:p>
          <a:p>
            <a:pPr marL="0" indent="0">
              <a:buNone/>
            </a:pPr>
            <a:r>
              <a:rPr lang="en-US" sz="2400" dirty="0">
                <a:solidFill>
                  <a:schemeClr val="accent5">
                    <a:lumMod val="75000"/>
                  </a:schemeClr>
                </a:solidFill>
              </a:rPr>
              <a:t>September, 2019</a:t>
            </a:r>
          </a:p>
        </p:txBody>
      </p:sp>
    </p:spTree>
    <p:extLst>
      <p:ext uri="{BB962C8B-B14F-4D97-AF65-F5344CB8AC3E}">
        <p14:creationId xmlns:p14="http://schemas.microsoft.com/office/powerpoint/2010/main" val="5667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xmlns="" id="{D2DDE37B-2D0D-439D-9A0F-DF66035143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293" y="1005683"/>
            <a:ext cx="7875781" cy="4846634"/>
          </a:xfrm>
        </p:spPr>
      </p:pic>
    </p:spTree>
    <p:extLst>
      <p:ext uri="{BB962C8B-B14F-4D97-AF65-F5344CB8AC3E}">
        <p14:creationId xmlns:p14="http://schemas.microsoft.com/office/powerpoint/2010/main" val="342046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34" t="40921" r="1823" b="42868"/>
          <a:stretch/>
        </p:blipFill>
        <p:spPr>
          <a:xfrm>
            <a:off x="2688" y="2218"/>
            <a:ext cx="9155097" cy="844100"/>
          </a:xfrm>
          <a:prstGeom prst="rect">
            <a:avLst/>
          </a:prstGeom>
        </p:spPr>
      </p:pic>
      <p:sp>
        <p:nvSpPr>
          <p:cNvPr id="4" name="Rectangle 3"/>
          <p:cNvSpPr>
            <a:spLocks/>
          </p:cNvSpPr>
          <p:nvPr/>
        </p:nvSpPr>
        <p:spPr>
          <a:xfrm>
            <a:off x="-10631" y="6131105"/>
            <a:ext cx="9168415" cy="744029"/>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uFillTx/>
            </a:endParaRPr>
          </a:p>
        </p:txBody>
      </p:sp>
      <p:pic>
        <p:nvPicPr>
          <p:cNvPr id="5" name="Picture 4"/>
          <p:cNvPicPr>
            <a:picLocks noChangeAspect="1"/>
          </p:cNvPicPr>
          <p:nvPr/>
        </p:nvPicPr>
        <p:blipFill>
          <a:blip r:embed="rId4" cstate="print"/>
          <a:stretch>
            <a:fillRect/>
          </a:stretch>
        </p:blipFill>
        <p:spPr>
          <a:xfrm>
            <a:off x="226590" y="6214132"/>
            <a:ext cx="577976" cy="577976"/>
          </a:xfrm>
          <a:prstGeom prst="rect">
            <a:avLst/>
          </a:prstGeom>
        </p:spPr>
      </p:pic>
      <p:sp>
        <p:nvSpPr>
          <p:cNvPr id="6" name="TextBox 5"/>
          <p:cNvSpPr txBox="1">
            <a:spLocks/>
          </p:cNvSpPr>
          <p:nvPr/>
        </p:nvSpPr>
        <p:spPr>
          <a:xfrm>
            <a:off x="804566" y="6364399"/>
            <a:ext cx="4203670" cy="456535"/>
          </a:xfrm>
          <a:prstGeom prst="rect">
            <a:avLst/>
          </a:prstGeom>
          <a:noFill/>
        </p:spPr>
        <p:txBody>
          <a:bodyPr wrap="square" rtlCol="0">
            <a:spAutoFit/>
          </a:bodyPr>
          <a:lstStyle/>
          <a:p>
            <a:pPr>
              <a:lnSpc>
                <a:spcPts val="1400"/>
              </a:lnSpc>
            </a:pPr>
            <a:r>
              <a:rPr lang="en-US" sz="2000" b="1" baseline="30000" dirty="0">
                <a:solidFill>
                  <a:schemeClr val="bg1"/>
                </a:solidFill>
                <a:uFillTx/>
              </a:rPr>
              <a:t>Office of Coast Survey</a:t>
            </a:r>
            <a:endParaRPr lang="en-US" sz="2000" baseline="30000" dirty="0">
              <a:solidFill>
                <a:schemeClr val="bg1"/>
              </a:solidFill>
              <a:uFillTx/>
            </a:endParaRPr>
          </a:p>
          <a:p>
            <a:r>
              <a:rPr lang="en-US" baseline="30000" dirty="0">
                <a:solidFill>
                  <a:schemeClr val="bg1"/>
                </a:solidFill>
                <a:uFillTx/>
              </a:rPr>
              <a:t>National Oceanic and Atmospheric Administration</a:t>
            </a:r>
          </a:p>
        </p:txBody>
      </p:sp>
      <p:sp>
        <p:nvSpPr>
          <p:cNvPr id="11" name="Rectangle 10"/>
          <p:cNvSpPr>
            <a:spLocks/>
          </p:cNvSpPr>
          <p:nvPr/>
        </p:nvSpPr>
        <p:spPr>
          <a:xfrm>
            <a:off x="-10630" y="2218"/>
            <a:ext cx="9173867" cy="83542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uFillTx/>
            </a:endParaRPr>
          </a:p>
        </p:txBody>
      </p:sp>
      <p:sp>
        <p:nvSpPr>
          <p:cNvPr id="9" name="Rectangle 8"/>
          <p:cNvSpPr>
            <a:spLocks/>
          </p:cNvSpPr>
          <p:nvPr/>
        </p:nvSpPr>
        <p:spPr>
          <a:xfrm>
            <a:off x="-545" y="837645"/>
            <a:ext cx="9163783" cy="38942"/>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uFillTx/>
            </a:endParaRPr>
          </a:p>
        </p:txBody>
      </p:sp>
      <p:sp>
        <p:nvSpPr>
          <p:cNvPr id="13" name="TextBox 12"/>
          <p:cNvSpPr txBox="1">
            <a:spLocks/>
          </p:cNvSpPr>
          <p:nvPr/>
        </p:nvSpPr>
        <p:spPr>
          <a:xfrm>
            <a:off x="220653" y="225296"/>
            <a:ext cx="8672306" cy="646331"/>
          </a:xfrm>
          <a:prstGeom prst="rect">
            <a:avLst/>
          </a:prstGeom>
          <a:noFill/>
        </p:spPr>
        <p:txBody>
          <a:bodyPr wrap="square" rtlCol="0">
            <a:spAutoFit/>
          </a:bodyPr>
          <a:lstStyle/>
          <a:p>
            <a:r>
              <a:rPr lang="en-US" sz="3600" dirty="0">
                <a:solidFill>
                  <a:srgbClr val="054698"/>
                </a:solidFill>
                <a:uFillTx/>
              </a:rPr>
              <a:t>Time Scales of Navigation Information 2010</a:t>
            </a:r>
          </a:p>
        </p:txBody>
      </p:sp>
      <p:sp>
        <p:nvSpPr>
          <p:cNvPr id="14" name="Right Arrow 4"/>
          <p:cNvSpPr>
            <a:spLocks/>
          </p:cNvSpPr>
          <p:nvPr/>
        </p:nvSpPr>
        <p:spPr>
          <a:xfrm>
            <a:off x="533400" y="3962400"/>
            <a:ext cx="8458200" cy="38100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ltLang="en-US">
              <a:solidFill>
                <a:srgbClr val="FFFFFF"/>
              </a:solidFill>
              <a:uFillTx/>
              <a:ea typeface="Arial" charset="0"/>
              <a:cs typeface="Arial" charset="0"/>
            </a:endParaRPr>
          </a:p>
        </p:txBody>
      </p:sp>
      <p:sp>
        <p:nvSpPr>
          <p:cNvPr id="18" name="TextBox 5"/>
          <p:cNvSpPr txBox="1">
            <a:spLocks noChangeArrowheads="1"/>
          </p:cNvSpPr>
          <p:nvPr/>
        </p:nvSpPr>
        <p:spPr bwMode="auto">
          <a:xfrm rot="16200000">
            <a:off x="-31749"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Seconds</a:t>
            </a:r>
          </a:p>
        </p:txBody>
      </p:sp>
      <p:sp>
        <p:nvSpPr>
          <p:cNvPr id="20" name="TextBox 6"/>
          <p:cNvSpPr txBox="1">
            <a:spLocks noChangeArrowheads="1"/>
          </p:cNvSpPr>
          <p:nvPr/>
        </p:nvSpPr>
        <p:spPr bwMode="auto">
          <a:xfrm rot="16200000">
            <a:off x="942976" y="4860925"/>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Minutes</a:t>
            </a:r>
          </a:p>
        </p:txBody>
      </p:sp>
      <p:sp>
        <p:nvSpPr>
          <p:cNvPr id="22" name="TextBox 7"/>
          <p:cNvSpPr txBox="1">
            <a:spLocks noChangeArrowheads="1"/>
          </p:cNvSpPr>
          <p:nvPr/>
        </p:nvSpPr>
        <p:spPr bwMode="auto">
          <a:xfrm rot="16200000">
            <a:off x="1985963"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Hours</a:t>
            </a:r>
          </a:p>
        </p:txBody>
      </p:sp>
      <p:sp>
        <p:nvSpPr>
          <p:cNvPr id="26" name="TextBox 8"/>
          <p:cNvSpPr txBox="1">
            <a:spLocks noChangeArrowheads="1"/>
          </p:cNvSpPr>
          <p:nvPr/>
        </p:nvSpPr>
        <p:spPr bwMode="auto">
          <a:xfrm rot="16200000">
            <a:off x="3049588"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Days</a:t>
            </a:r>
          </a:p>
        </p:txBody>
      </p:sp>
      <p:sp>
        <p:nvSpPr>
          <p:cNvPr id="28" name="TextBox 9"/>
          <p:cNvSpPr txBox="1">
            <a:spLocks noChangeArrowheads="1"/>
          </p:cNvSpPr>
          <p:nvPr/>
        </p:nvSpPr>
        <p:spPr bwMode="auto">
          <a:xfrm rot="16200000">
            <a:off x="4116388"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Weeks</a:t>
            </a:r>
          </a:p>
        </p:txBody>
      </p:sp>
      <p:sp>
        <p:nvSpPr>
          <p:cNvPr id="30" name="TextBox 11"/>
          <p:cNvSpPr txBox="1">
            <a:spLocks noChangeArrowheads="1"/>
          </p:cNvSpPr>
          <p:nvPr/>
        </p:nvSpPr>
        <p:spPr bwMode="auto">
          <a:xfrm rot="16200000">
            <a:off x="5259388" y="4860925"/>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Months</a:t>
            </a:r>
          </a:p>
        </p:txBody>
      </p:sp>
      <p:sp>
        <p:nvSpPr>
          <p:cNvPr id="32" name="TextBox 12"/>
          <p:cNvSpPr txBox="1">
            <a:spLocks noChangeArrowheads="1"/>
          </p:cNvSpPr>
          <p:nvPr/>
        </p:nvSpPr>
        <p:spPr bwMode="auto">
          <a:xfrm rot="16200000">
            <a:off x="6627813"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Years</a:t>
            </a:r>
          </a:p>
        </p:txBody>
      </p:sp>
      <p:sp>
        <p:nvSpPr>
          <p:cNvPr id="34" name="Left-Right Arrow 15"/>
          <p:cNvSpPr>
            <a:spLocks noChangeArrowheads="1"/>
          </p:cNvSpPr>
          <p:nvPr/>
        </p:nvSpPr>
        <p:spPr bwMode="auto">
          <a:xfrm>
            <a:off x="831850" y="5181600"/>
            <a:ext cx="950913" cy="381000"/>
          </a:xfrm>
          <a:prstGeom prst="leftRightArrow">
            <a:avLst>
              <a:gd name="adj1" fmla="val 50000"/>
              <a:gd name="adj2" fmla="val 49998"/>
            </a:avLst>
          </a:prstGeom>
          <a:solidFill>
            <a:srgbClr val="54A838"/>
          </a:solidFill>
          <a:ln w="38100">
            <a:solidFill>
              <a:schemeClr val="tx1"/>
            </a:solidFill>
            <a:miter lim="800000"/>
          </a:ln>
          <a:effectLst>
            <a:outerShdw blurRad="40000" dist="20000" dir="5400000" rotWithShape="0">
              <a:srgbClr val="000000">
                <a:alpha val="37999"/>
              </a:srgbClr>
            </a:outerShdw>
          </a:effectLst>
        </p:spPr>
        <p:txBody>
          <a:bodyPr anchor="ctr"/>
          <a:lstStyle/>
          <a:p>
            <a:pPr algn="ctr" eaLnBrk="1" hangingPunct="1">
              <a:defRPr>
                <a:uFillTx/>
              </a:defRPr>
            </a:pPr>
            <a:r>
              <a:rPr lang="en-US" sz="1600" dirty="0">
                <a:solidFill>
                  <a:schemeClr val="lt1"/>
                </a:solidFill>
                <a:uFillTx/>
                <a:latin typeface="+mn-lt"/>
                <a:ea typeface="+mn-ea"/>
                <a:cs typeface="+mn-cs"/>
              </a:rPr>
              <a:t>AIS</a:t>
            </a:r>
          </a:p>
        </p:txBody>
      </p:sp>
      <p:sp>
        <p:nvSpPr>
          <p:cNvPr id="36" name="Left-Right Arrow 16"/>
          <p:cNvSpPr>
            <a:spLocks noChangeArrowheads="1"/>
          </p:cNvSpPr>
          <p:nvPr/>
        </p:nvSpPr>
        <p:spPr bwMode="auto">
          <a:xfrm>
            <a:off x="1751013" y="5715000"/>
            <a:ext cx="2058987" cy="381000"/>
          </a:xfrm>
          <a:prstGeom prst="leftRightArrow">
            <a:avLst>
              <a:gd name="adj1" fmla="val 50000"/>
              <a:gd name="adj2" fmla="val 49989"/>
            </a:avLst>
          </a:prstGeom>
          <a:solidFill>
            <a:srgbClr val="54A838"/>
          </a:solidFill>
          <a:ln w="38100">
            <a:solidFill>
              <a:schemeClr val="tx1"/>
            </a:solidFill>
            <a:miter lim="800000"/>
          </a:ln>
          <a:effectLst>
            <a:outerShdw blurRad="40000" dist="20000" dir="5400000" rotWithShape="0">
              <a:srgbClr val="000000">
                <a:alpha val="37999"/>
              </a:srgbClr>
            </a:outerShdw>
          </a:effectLst>
        </p:spPr>
        <p:txBody>
          <a:bodyPr anchor="ctr"/>
          <a:lstStyle/>
          <a:p>
            <a:pPr algn="ctr" eaLnBrk="1" hangingPunct="1">
              <a:defRPr>
                <a:uFillTx/>
              </a:defRPr>
            </a:pPr>
            <a:r>
              <a:rPr lang="en-US" sz="1600" dirty="0">
                <a:solidFill>
                  <a:schemeClr val="lt1"/>
                </a:solidFill>
                <a:uFillTx/>
                <a:latin typeface="+mn-lt"/>
                <a:ea typeface="+mn-ea"/>
                <a:cs typeface="+mn-cs"/>
              </a:rPr>
              <a:t>Broadcast NTM</a:t>
            </a:r>
          </a:p>
        </p:txBody>
      </p:sp>
      <p:sp>
        <p:nvSpPr>
          <p:cNvPr id="38" name="Left-Right Arrow 17"/>
          <p:cNvSpPr>
            <a:spLocks noChangeArrowheads="1"/>
          </p:cNvSpPr>
          <p:nvPr/>
        </p:nvSpPr>
        <p:spPr bwMode="auto">
          <a:xfrm>
            <a:off x="4762500" y="5181600"/>
            <a:ext cx="2019300" cy="381000"/>
          </a:xfrm>
          <a:prstGeom prst="leftRightArrow">
            <a:avLst>
              <a:gd name="adj1" fmla="val 50000"/>
              <a:gd name="adj2" fmla="val 50006"/>
            </a:avLst>
          </a:prstGeom>
          <a:solidFill>
            <a:srgbClr val="54A838"/>
          </a:solidFill>
          <a:ln w="38100">
            <a:solidFill>
              <a:schemeClr val="tx1"/>
            </a:solidFill>
            <a:miter lim="800000"/>
          </a:ln>
          <a:effectLst>
            <a:outerShdw blurRad="40000" dist="20000" dir="5400000" rotWithShape="0">
              <a:srgbClr val="000000">
                <a:alpha val="37999"/>
              </a:srgbClr>
            </a:outerShdw>
          </a:effectLst>
        </p:spPr>
        <p:txBody>
          <a:bodyPr anchor="ctr"/>
          <a:lstStyle/>
          <a:p>
            <a:pPr algn="ctr" eaLnBrk="1" hangingPunct="1">
              <a:defRPr>
                <a:uFillTx/>
              </a:defRPr>
            </a:pPr>
            <a:r>
              <a:rPr lang="en-US" sz="1600" dirty="0">
                <a:solidFill>
                  <a:schemeClr val="lt1"/>
                </a:solidFill>
                <a:uFillTx/>
                <a:latin typeface="+mn-lt"/>
                <a:ea typeface="+mn-ea"/>
                <a:cs typeface="+mn-cs"/>
              </a:rPr>
              <a:t>Notice to Mariners</a:t>
            </a:r>
          </a:p>
        </p:txBody>
      </p:sp>
      <p:sp>
        <p:nvSpPr>
          <p:cNvPr id="40" name="TextBox 18"/>
          <p:cNvSpPr txBox="1">
            <a:spLocks noChangeArrowheads="1"/>
          </p:cNvSpPr>
          <p:nvPr/>
        </p:nvSpPr>
        <p:spPr bwMode="auto">
          <a:xfrm rot="16200000">
            <a:off x="7926388"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Decades</a:t>
            </a:r>
          </a:p>
        </p:txBody>
      </p:sp>
      <p:sp>
        <p:nvSpPr>
          <p:cNvPr id="42" name="Left-Right Arrow 19"/>
          <p:cNvSpPr>
            <a:spLocks noChangeArrowheads="1"/>
          </p:cNvSpPr>
          <p:nvPr/>
        </p:nvSpPr>
        <p:spPr bwMode="auto">
          <a:xfrm>
            <a:off x="6927850" y="5181600"/>
            <a:ext cx="2019300" cy="381000"/>
          </a:xfrm>
          <a:prstGeom prst="leftRightArrow">
            <a:avLst>
              <a:gd name="adj1" fmla="val 50000"/>
              <a:gd name="adj2" fmla="val 50006"/>
            </a:avLst>
          </a:prstGeom>
          <a:solidFill>
            <a:srgbClr val="54A838"/>
          </a:solidFill>
          <a:ln w="38100">
            <a:solidFill>
              <a:schemeClr val="tx1"/>
            </a:solidFill>
            <a:miter lim="800000"/>
          </a:ln>
          <a:effectLst>
            <a:outerShdw blurRad="40000" dist="20000" dir="5400000" rotWithShape="0">
              <a:srgbClr val="000000">
                <a:alpha val="37999"/>
              </a:srgbClr>
            </a:outerShdw>
          </a:effectLst>
        </p:spPr>
        <p:txBody>
          <a:bodyPr anchor="ctr"/>
          <a:lstStyle/>
          <a:p>
            <a:pPr algn="ctr" eaLnBrk="1" hangingPunct="1">
              <a:defRPr>
                <a:uFillTx/>
              </a:defRPr>
            </a:pPr>
            <a:r>
              <a:rPr lang="en-US" sz="1600" dirty="0">
                <a:solidFill>
                  <a:schemeClr val="lt1"/>
                </a:solidFill>
                <a:uFillTx/>
                <a:latin typeface="+mn-lt"/>
                <a:ea typeface="+mn-ea"/>
                <a:cs typeface="+mn-cs"/>
              </a:rPr>
              <a:t>Charts and Pubs</a:t>
            </a:r>
          </a:p>
        </p:txBody>
      </p:sp>
      <p:sp>
        <p:nvSpPr>
          <p:cNvPr id="44" name="Left-Right Arrow 20"/>
          <p:cNvSpPr>
            <a:spLocks noChangeArrowheads="1"/>
          </p:cNvSpPr>
          <p:nvPr/>
        </p:nvSpPr>
        <p:spPr bwMode="auto">
          <a:xfrm>
            <a:off x="1862138" y="5306575"/>
            <a:ext cx="2827337" cy="381000"/>
          </a:xfrm>
          <a:prstGeom prst="leftRightArrow">
            <a:avLst>
              <a:gd name="adj1" fmla="val 50000"/>
              <a:gd name="adj2" fmla="val 49988"/>
            </a:avLst>
          </a:prstGeom>
          <a:solidFill>
            <a:srgbClr val="54A838"/>
          </a:solidFill>
          <a:ln w="38100">
            <a:solidFill>
              <a:schemeClr val="tx1"/>
            </a:solidFill>
            <a:miter lim="800000"/>
          </a:ln>
          <a:effectLst>
            <a:outerShdw blurRad="40000" dist="20000" dir="5400000" rotWithShape="0">
              <a:srgbClr val="000000">
                <a:alpha val="37999"/>
              </a:srgbClr>
            </a:outerShdw>
          </a:effectLst>
        </p:spPr>
        <p:txBody>
          <a:bodyPr anchor="ctr"/>
          <a:lstStyle/>
          <a:p>
            <a:pPr algn="ctr" eaLnBrk="1" hangingPunct="1">
              <a:defRPr>
                <a:uFillTx/>
              </a:defRPr>
            </a:pPr>
            <a:r>
              <a:rPr lang="en-US" sz="1600" dirty="0" err="1">
                <a:solidFill>
                  <a:schemeClr val="lt1"/>
                </a:solidFill>
                <a:uFillTx/>
                <a:latin typeface="+mn-lt"/>
                <a:ea typeface="+mn-ea"/>
                <a:cs typeface="+mn-cs"/>
              </a:rPr>
              <a:t>RadioFax</a:t>
            </a:r>
            <a:endParaRPr lang="en-US" sz="1600" dirty="0">
              <a:solidFill>
                <a:schemeClr val="lt1"/>
              </a:solidFill>
              <a:uFillTx/>
              <a:latin typeface="+mn-lt"/>
              <a:ea typeface="+mn-ea"/>
              <a:cs typeface="+mn-cs"/>
            </a:endParaRPr>
          </a:p>
        </p:txBody>
      </p:sp>
      <p:sp>
        <p:nvSpPr>
          <p:cNvPr id="46" name="Down Arrow 21"/>
          <p:cNvSpPr>
            <a:spLocks/>
          </p:cNvSpPr>
          <p:nvPr/>
        </p:nvSpPr>
        <p:spPr>
          <a:xfrm>
            <a:off x="831208"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Vessel Positions</a:t>
            </a:r>
          </a:p>
        </p:txBody>
      </p:sp>
      <p:sp>
        <p:nvSpPr>
          <p:cNvPr id="48" name="Down Arrow 22"/>
          <p:cNvSpPr>
            <a:spLocks/>
          </p:cNvSpPr>
          <p:nvPr/>
        </p:nvSpPr>
        <p:spPr>
          <a:xfrm>
            <a:off x="3444505"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Weather</a:t>
            </a:r>
          </a:p>
        </p:txBody>
      </p:sp>
      <p:sp>
        <p:nvSpPr>
          <p:cNvPr id="50" name="Down Arrow 23"/>
          <p:cNvSpPr>
            <a:spLocks/>
          </p:cNvSpPr>
          <p:nvPr/>
        </p:nvSpPr>
        <p:spPr>
          <a:xfrm>
            <a:off x="5945089"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Channel Condition</a:t>
            </a:r>
          </a:p>
        </p:txBody>
      </p:sp>
      <p:sp>
        <p:nvSpPr>
          <p:cNvPr id="52" name="Down Arrow 24"/>
          <p:cNvSpPr>
            <a:spLocks/>
          </p:cNvSpPr>
          <p:nvPr/>
        </p:nvSpPr>
        <p:spPr>
          <a:xfrm>
            <a:off x="4896805"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err="1">
                <a:uFillTx/>
              </a:rPr>
              <a:t>Navaids</a:t>
            </a:r>
            <a:endParaRPr lang="en-US" sz="1600" dirty="0">
              <a:uFillTx/>
            </a:endParaRPr>
          </a:p>
        </p:txBody>
      </p:sp>
      <p:sp>
        <p:nvSpPr>
          <p:cNvPr id="54" name="Down Arrow 25"/>
          <p:cNvSpPr>
            <a:spLocks/>
          </p:cNvSpPr>
          <p:nvPr/>
        </p:nvSpPr>
        <p:spPr>
          <a:xfrm>
            <a:off x="7466954"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Bathymetry</a:t>
            </a:r>
          </a:p>
        </p:txBody>
      </p:sp>
      <p:sp>
        <p:nvSpPr>
          <p:cNvPr id="56" name="Down Arrow 26"/>
          <p:cNvSpPr>
            <a:spLocks/>
          </p:cNvSpPr>
          <p:nvPr/>
        </p:nvSpPr>
        <p:spPr>
          <a:xfrm>
            <a:off x="7813350" y="2137873"/>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Shoreline</a:t>
            </a:r>
          </a:p>
        </p:txBody>
      </p:sp>
      <p:sp>
        <p:nvSpPr>
          <p:cNvPr id="58" name="Down Arrow 27"/>
          <p:cNvSpPr>
            <a:spLocks/>
          </p:cNvSpPr>
          <p:nvPr/>
        </p:nvSpPr>
        <p:spPr>
          <a:xfrm>
            <a:off x="1862013"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Marine Safety Info</a:t>
            </a:r>
          </a:p>
        </p:txBody>
      </p:sp>
      <p:sp>
        <p:nvSpPr>
          <p:cNvPr id="60" name="Down Arrow 28"/>
          <p:cNvSpPr>
            <a:spLocks/>
          </p:cNvSpPr>
          <p:nvPr/>
        </p:nvSpPr>
        <p:spPr>
          <a:xfrm>
            <a:off x="5383784"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Navigation Hazards</a:t>
            </a:r>
          </a:p>
        </p:txBody>
      </p:sp>
      <p:sp>
        <p:nvSpPr>
          <p:cNvPr id="62" name="Down Arrow 30"/>
          <p:cNvSpPr>
            <a:spLocks/>
          </p:cNvSpPr>
          <p:nvPr/>
        </p:nvSpPr>
        <p:spPr>
          <a:xfrm>
            <a:off x="8194577"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Tides and Currents</a:t>
            </a:r>
          </a:p>
        </p:txBody>
      </p:sp>
      <p:sp>
        <p:nvSpPr>
          <p:cNvPr id="2" name="Left-Right Arrow 20">
            <a:extLst>
              <a:ext uri="{FF2B5EF4-FFF2-40B4-BE49-F238E27FC236}">
                <a16:creationId xmlns:a16="http://schemas.microsoft.com/office/drawing/2014/main" xmlns="" id="{F51A8D38-85FB-EC4B-B67B-F690E93E9034}"/>
              </a:ext>
            </a:extLst>
          </p:cNvPr>
          <p:cNvSpPr>
            <a:spLocks noChangeArrowheads="1"/>
          </p:cNvSpPr>
          <p:nvPr/>
        </p:nvSpPr>
        <p:spPr bwMode="auto">
          <a:xfrm>
            <a:off x="1864453" y="4904799"/>
            <a:ext cx="1668525" cy="381000"/>
          </a:xfrm>
          <a:prstGeom prst="leftRightArrow">
            <a:avLst>
              <a:gd name="adj1" fmla="val 50000"/>
              <a:gd name="adj2" fmla="val 49988"/>
            </a:avLst>
          </a:prstGeom>
          <a:solidFill>
            <a:srgbClr val="54A838"/>
          </a:solidFill>
          <a:ln w="38100">
            <a:solidFill>
              <a:schemeClr val="tx1"/>
            </a:solidFill>
            <a:miter lim="800000"/>
          </a:ln>
          <a:effectLst>
            <a:outerShdw blurRad="40000" dist="20000" dir="5400000" rotWithShape="0">
              <a:srgbClr val="000000">
                <a:alpha val="37999"/>
              </a:srgbClr>
            </a:outerShdw>
          </a:effectLst>
        </p:spPr>
        <p:txBody>
          <a:bodyPr anchor="ctr"/>
          <a:lstStyle/>
          <a:p>
            <a:pPr algn="ctr" eaLnBrk="1" hangingPunct="1">
              <a:defRPr>
                <a:uFillTx/>
              </a:defRPr>
            </a:pPr>
            <a:r>
              <a:rPr lang="en-US" sz="1600" dirty="0">
                <a:solidFill>
                  <a:schemeClr val="lt1"/>
                </a:solidFill>
              </a:rPr>
              <a:t>NAVTEX</a:t>
            </a:r>
            <a:endParaRPr lang="en-US" sz="1600" dirty="0">
              <a:solidFill>
                <a:schemeClr val="lt1"/>
              </a:solidFill>
              <a:uFillTx/>
              <a:latin typeface="+mn-lt"/>
              <a:ea typeface="+mn-ea"/>
              <a:cs typeface="+mn-cs"/>
            </a:endParaRPr>
          </a:p>
        </p:txBody>
      </p:sp>
    </p:spTree>
    <p:extLst>
      <p:ext uri="{BB962C8B-B14F-4D97-AF65-F5344CB8AC3E}">
        <p14:creationId xmlns:p14="http://schemas.microsoft.com/office/powerpoint/2010/main" val="60964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34" t="40921" r="1823" b="42868"/>
          <a:stretch/>
        </p:blipFill>
        <p:spPr>
          <a:xfrm>
            <a:off x="2688" y="2218"/>
            <a:ext cx="9155097" cy="844100"/>
          </a:xfrm>
          <a:prstGeom prst="rect">
            <a:avLst/>
          </a:prstGeom>
        </p:spPr>
      </p:pic>
      <p:sp>
        <p:nvSpPr>
          <p:cNvPr id="4" name="Rectangle 3"/>
          <p:cNvSpPr>
            <a:spLocks/>
          </p:cNvSpPr>
          <p:nvPr/>
        </p:nvSpPr>
        <p:spPr>
          <a:xfrm>
            <a:off x="-10631" y="6131105"/>
            <a:ext cx="9168415" cy="744029"/>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uFillTx/>
            </a:endParaRPr>
          </a:p>
        </p:txBody>
      </p:sp>
      <p:pic>
        <p:nvPicPr>
          <p:cNvPr id="5" name="Picture 4"/>
          <p:cNvPicPr>
            <a:picLocks noChangeAspect="1"/>
          </p:cNvPicPr>
          <p:nvPr/>
        </p:nvPicPr>
        <p:blipFill>
          <a:blip r:embed="rId4" cstate="print"/>
          <a:stretch>
            <a:fillRect/>
          </a:stretch>
        </p:blipFill>
        <p:spPr>
          <a:xfrm>
            <a:off x="226590" y="6214132"/>
            <a:ext cx="577976" cy="577976"/>
          </a:xfrm>
          <a:prstGeom prst="rect">
            <a:avLst/>
          </a:prstGeom>
        </p:spPr>
      </p:pic>
      <p:sp>
        <p:nvSpPr>
          <p:cNvPr id="6" name="TextBox 5"/>
          <p:cNvSpPr txBox="1">
            <a:spLocks/>
          </p:cNvSpPr>
          <p:nvPr/>
        </p:nvSpPr>
        <p:spPr>
          <a:xfrm>
            <a:off x="804566" y="6364399"/>
            <a:ext cx="4203670" cy="456535"/>
          </a:xfrm>
          <a:prstGeom prst="rect">
            <a:avLst/>
          </a:prstGeom>
          <a:noFill/>
        </p:spPr>
        <p:txBody>
          <a:bodyPr wrap="square" rtlCol="0">
            <a:spAutoFit/>
          </a:bodyPr>
          <a:lstStyle/>
          <a:p>
            <a:pPr>
              <a:lnSpc>
                <a:spcPts val="1400"/>
              </a:lnSpc>
            </a:pPr>
            <a:r>
              <a:rPr lang="en-US" sz="2000" b="1" baseline="30000" dirty="0">
                <a:solidFill>
                  <a:schemeClr val="bg1"/>
                </a:solidFill>
                <a:uFillTx/>
              </a:rPr>
              <a:t>Office of Coast Survey</a:t>
            </a:r>
            <a:endParaRPr lang="en-US" sz="2000" baseline="30000" dirty="0">
              <a:solidFill>
                <a:schemeClr val="bg1"/>
              </a:solidFill>
              <a:uFillTx/>
            </a:endParaRPr>
          </a:p>
          <a:p>
            <a:r>
              <a:rPr lang="en-US" baseline="30000" dirty="0">
                <a:solidFill>
                  <a:schemeClr val="bg1"/>
                </a:solidFill>
                <a:uFillTx/>
              </a:rPr>
              <a:t>National Oceanic and Atmospheric Administration</a:t>
            </a:r>
          </a:p>
        </p:txBody>
      </p:sp>
      <p:sp>
        <p:nvSpPr>
          <p:cNvPr id="11" name="Rectangle 10"/>
          <p:cNvSpPr>
            <a:spLocks/>
          </p:cNvSpPr>
          <p:nvPr/>
        </p:nvSpPr>
        <p:spPr>
          <a:xfrm>
            <a:off x="-10630" y="2218"/>
            <a:ext cx="9173867" cy="83542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uFillTx/>
            </a:endParaRPr>
          </a:p>
        </p:txBody>
      </p:sp>
      <p:sp>
        <p:nvSpPr>
          <p:cNvPr id="9" name="Rectangle 8"/>
          <p:cNvSpPr>
            <a:spLocks/>
          </p:cNvSpPr>
          <p:nvPr/>
        </p:nvSpPr>
        <p:spPr>
          <a:xfrm>
            <a:off x="-545" y="837645"/>
            <a:ext cx="9163783" cy="38942"/>
          </a:xfrm>
          <a:prstGeom prst="rect">
            <a:avLst/>
          </a:prstGeom>
          <a:solidFill>
            <a:srgbClr val="054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uFillTx/>
            </a:endParaRPr>
          </a:p>
        </p:txBody>
      </p:sp>
      <p:sp>
        <p:nvSpPr>
          <p:cNvPr id="13" name="TextBox 12"/>
          <p:cNvSpPr txBox="1">
            <a:spLocks/>
          </p:cNvSpPr>
          <p:nvPr/>
        </p:nvSpPr>
        <p:spPr>
          <a:xfrm>
            <a:off x="220653" y="225296"/>
            <a:ext cx="8672306" cy="646331"/>
          </a:xfrm>
          <a:prstGeom prst="rect">
            <a:avLst/>
          </a:prstGeom>
          <a:noFill/>
        </p:spPr>
        <p:txBody>
          <a:bodyPr wrap="square" rtlCol="0">
            <a:spAutoFit/>
          </a:bodyPr>
          <a:lstStyle/>
          <a:p>
            <a:r>
              <a:rPr lang="en-US" sz="3600" dirty="0">
                <a:solidFill>
                  <a:srgbClr val="054698"/>
                </a:solidFill>
                <a:uFillTx/>
              </a:rPr>
              <a:t>Time Scales of Navigation Information 2025</a:t>
            </a:r>
          </a:p>
        </p:txBody>
      </p:sp>
      <p:sp>
        <p:nvSpPr>
          <p:cNvPr id="3" name="Right Arrow 4"/>
          <p:cNvSpPr>
            <a:spLocks/>
          </p:cNvSpPr>
          <p:nvPr/>
        </p:nvSpPr>
        <p:spPr>
          <a:xfrm>
            <a:off x="533400" y="3962400"/>
            <a:ext cx="8458200" cy="38100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ltLang="en-US">
              <a:solidFill>
                <a:srgbClr val="FFFFFF"/>
              </a:solidFill>
              <a:uFillTx/>
              <a:ea typeface="Arial" charset="0"/>
              <a:cs typeface="Arial" charset="0"/>
            </a:endParaRPr>
          </a:p>
        </p:txBody>
      </p:sp>
      <p:sp>
        <p:nvSpPr>
          <p:cNvPr id="8" name="TextBox 5"/>
          <p:cNvSpPr txBox="1">
            <a:spLocks noChangeArrowheads="1"/>
          </p:cNvSpPr>
          <p:nvPr/>
        </p:nvSpPr>
        <p:spPr bwMode="auto">
          <a:xfrm rot="16200000">
            <a:off x="-31749"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Seconds</a:t>
            </a:r>
          </a:p>
        </p:txBody>
      </p:sp>
      <p:sp>
        <p:nvSpPr>
          <p:cNvPr id="16" name="TextBox 6"/>
          <p:cNvSpPr txBox="1">
            <a:spLocks noChangeArrowheads="1"/>
          </p:cNvSpPr>
          <p:nvPr/>
        </p:nvSpPr>
        <p:spPr bwMode="auto">
          <a:xfrm rot="16200000">
            <a:off x="942976" y="4860925"/>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Minutes</a:t>
            </a:r>
          </a:p>
        </p:txBody>
      </p:sp>
      <p:sp>
        <p:nvSpPr>
          <p:cNvPr id="18" name="TextBox 7"/>
          <p:cNvSpPr txBox="1">
            <a:spLocks noChangeArrowheads="1"/>
          </p:cNvSpPr>
          <p:nvPr/>
        </p:nvSpPr>
        <p:spPr bwMode="auto">
          <a:xfrm rot="16200000">
            <a:off x="1985963"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Hours</a:t>
            </a:r>
          </a:p>
        </p:txBody>
      </p:sp>
      <p:sp>
        <p:nvSpPr>
          <p:cNvPr id="20" name="TextBox 8"/>
          <p:cNvSpPr txBox="1">
            <a:spLocks noChangeArrowheads="1"/>
          </p:cNvSpPr>
          <p:nvPr/>
        </p:nvSpPr>
        <p:spPr bwMode="auto">
          <a:xfrm rot="16200000">
            <a:off x="3049588"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Days</a:t>
            </a:r>
          </a:p>
        </p:txBody>
      </p:sp>
      <p:sp>
        <p:nvSpPr>
          <p:cNvPr id="22" name="TextBox 9"/>
          <p:cNvSpPr txBox="1">
            <a:spLocks noChangeArrowheads="1"/>
          </p:cNvSpPr>
          <p:nvPr/>
        </p:nvSpPr>
        <p:spPr bwMode="auto">
          <a:xfrm rot="16200000">
            <a:off x="4116388"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Weeks</a:t>
            </a:r>
          </a:p>
        </p:txBody>
      </p:sp>
      <p:sp>
        <p:nvSpPr>
          <p:cNvPr id="24" name="TextBox 11"/>
          <p:cNvSpPr txBox="1">
            <a:spLocks noChangeArrowheads="1"/>
          </p:cNvSpPr>
          <p:nvPr/>
        </p:nvSpPr>
        <p:spPr bwMode="auto">
          <a:xfrm rot="16200000">
            <a:off x="5259388" y="4860925"/>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Months</a:t>
            </a:r>
          </a:p>
        </p:txBody>
      </p:sp>
      <p:sp>
        <p:nvSpPr>
          <p:cNvPr id="26" name="TextBox 12"/>
          <p:cNvSpPr txBox="1">
            <a:spLocks noChangeArrowheads="1"/>
          </p:cNvSpPr>
          <p:nvPr/>
        </p:nvSpPr>
        <p:spPr bwMode="auto">
          <a:xfrm rot="16200000">
            <a:off x="6627813"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Years</a:t>
            </a:r>
          </a:p>
        </p:txBody>
      </p:sp>
      <p:sp>
        <p:nvSpPr>
          <p:cNvPr id="28" name="Left-Right Arrow 15"/>
          <p:cNvSpPr>
            <a:spLocks noChangeArrowheads="1"/>
          </p:cNvSpPr>
          <p:nvPr/>
        </p:nvSpPr>
        <p:spPr bwMode="auto">
          <a:xfrm>
            <a:off x="831850" y="5181600"/>
            <a:ext cx="950913" cy="381000"/>
          </a:xfrm>
          <a:prstGeom prst="leftRightArrow">
            <a:avLst>
              <a:gd name="adj1" fmla="val 50000"/>
              <a:gd name="adj2" fmla="val 49998"/>
            </a:avLst>
          </a:prstGeom>
          <a:solidFill>
            <a:srgbClr val="54A838"/>
          </a:solidFill>
          <a:ln w="38100">
            <a:solidFill>
              <a:schemeClr val="tx1"/>
            </a:solidFill>
            <a:miter lim="800000"/>
          </a:ln>
          <a:effectLst>
            <a:outerShdw blurRad="40000" dist="20000" dir="5400000" rotWithShape="0">
              <a:srgbClr val="000000">
                <a:alpha val="37999"/>
              </a:srgbClr>
            </a:outerShdw>
          </a:effectLst>
        </p:spPr>
        <p:txBody>
          <a:bodyPr anchor="ctr"/>
          <a:lstStyle/>
          <a:p>
            <a:pPr algn="ctr" eaLnBrk="1" hangingPunct="1">
              <a:defRPr>
                <a:uFillTx/>
              </a:defRPr>
            </a:pPr>
            <a:r>
              <a:rPr lang="en-US" sz="1600" dirty="0">
                <a:solidFill>
                  <a:schemeClr val="lt1"/>
                </a:solidFill>
                <a:uFillTx/>
                <a:latin typeface="+mn-lt"/>
                <a:ea typeface="+mn-ea"/>
                <a:cs typeface="+mn-cs"/>
              </a:rPr>
              <a:t>AIS</a:t>
            </a:r>
          </a:p>
        </p:txBody>
      </p:sp>
      <p:sp>
        <p:nvSpPr>
          <p:cNvPr id="30" name="TextBox 18"/>
          <p:cNvSpPr txBox="1">
            <a:spLocks noChangeArrowheads="1"/>
          </p:cNvSpPr>
          <p:nvPr/>
        </p:nvSpPr>
        <p:spPr bwMode="auto">
          <a:xfrm rot="16200000">
            <a:off x="7926388" y="4875212"/>
            <a:ext cx="1371600" cy="307975"/>
          </a:xfrm>
          <a:prstGeom prst="rect">
            <a:avLst/>
          </a:prstGeom>
          <a:noFill/>
          <a:ln>
            <a:noFill/>
          </a:ln>
        </p:spPr>
        <p:txBody>
          <a:bodyPr>
            <a:spAutoFit/>
          </a:bodyPr>
          <a:lstStyle>
            <a:lvl1pPr>
              <a:spcBef>
                <a:spcPct val="20000"/>
              </a:spcBef>
              <a:buFont typeface="Arial" charset="0"/>
              <a:buChar char="•"/>
              <a:defRPr sz="3200">
                <a:solidFill>
                  <a:schemeClr val="tx1"/>
                </a:solidFill>
                <a:uFillTx/>
                <a:latin typeface="Calibri" charset="0"/>
              </a:defRPr>
            </a:lvl1pPr>
            <a:lvl2pPr marL="742950" indent="-285750">
              <a:spcBef>
                <a:spcPct val="20000"/>
              </a:spcBef>
              <a:buFont typeface="Arial" charset="0"/>
              <a:buChar char="–"/>
              <a:defRPr sz="2800">
                <a:solidFill>
                  <a:schemeClr val="tx1"/>
                </a:solidFill>
                <a:uFillTx/>
                <a:latin typeface="Calibri" charset="0"/>
              </a:defRPr>
            </a:lvl2pPr>
            <a:lvl3pPr marL="1143000" indent="-228600">
              <a:spcBef>
                <a:spcPct val="20000"/>
              </a:spcBef>
              <a:buFont typeface="Arial" charset="0"/>
              <a:buChar char="•"/>
              <a:defRPr sz="2400">
                <a:solidFill>
                  <a:schemeClr val="tx1"/>
                </a:solidFill>
                <a:uFillTx/>
                <a:latin typeface="Calibri" charset="0"/>
              </a:defRPr>
            </a:lvl3pPr>
            <a:lvl4pPr marL="1600200" indent="-228600">
              <a:spcBef>
                <a:spcPct val="20000"/>
              </a:spcBef>
              <a:buFont typeface="Arial" charset="0"/>
              <a:buChar char="–"/>
              <a:defRPr sz="2000">
                <a:solidFill>
                  <a:schemeClr val="tx1"/>
                </a:solidFill>
                <a:uFillTx/>
                <a:latin typeface="Calibri" charset="0"/>
              </a:defRPr>
            </a:lvl4pPr>
            <a:lvl5pPr marL="2057400" indent="-228600">
              <a:spcBef>
                <a:spcPct val="20000"/>
              </a:spcBef>
              <a:buFont typeface="Arial" charset="0"/>
              <a:buChar char="»"/>
              <a:defRPr sz="2000">
                <a:solidFill>
                  <a:schemeClr val="tx1"/>
                </a:solidFill>
                <a:uFillTx/>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uFillTx/>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uFillTx/>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uFillTx/>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uFillTx/>
                <a:latin typeface="Calibri" charset="0"/>
              </a:defRPr>
            </a:lvl9pPr>
          </a:lstStyle>
          <a:p>
            <a:pPr algn="r" eaLnBrk="1" hangingPunct="1">
              <a:spcBef>
                <a:spcPct val="0"/>
              </a:spcBef>
              <a:buFontTx/>
              <a:buNone/>
            </a:pPr>
            <a:r>
              <a:rPr lang="en-US" altLang="en-US" sz="1400">
                <a:uFillTx/>
                <a:latin typeface="Arial" charset="0"/>
              </a:rPr>
              <a:t>Decades</a:t>
            </a:r>
          </a:p>
        </p:txBody>
      </p:sp>
      <p:sp>
        <p:nvSpPr>
          <p:cNvPr id="32" name="Left-Right Arrow 19"/>
          <p:cNvSpPr>
            <a:spLocks noChangeArrowheads="1"/>
          </p:cNvSpPr>
          <p:nvPr/>
        </p:nvSpPr>
        <p:spPr bwMode="auto">
          <a:xfrm>
            <a:off x="4178300" y="5191125"/>
            <a:ext cx="4849813" cy="381000"/>
          </a:xfrm>
          <a:prstGeom prst="leftRightArrow">
            <a:avLst>
              <a:gd name="adj1" fmla="val 50000"/>
              <a:gd name="adj2" fmla="val 49974"/>
            </a:avLst>
          </a:prstGeom>
          <a:solidFill>
            <a:srgbClr val="54A838"/>
          </a:solidFill>
          <a:ln w="38100">
            <a:solidFill>
              <a:schemeClr val="tx1"/>
            </a:solidFill>
            <a:miter lim="800000"/>
          </a:ln>
          <a:effectLst>
            <a:outerShdw blurRad="40000" dist="20000" dir="5400000" rotWithShape="0">
              <a:srgbClr val="000000">
                <a:alpha val="37999"/>
              </a:srgbClr>
            </a:outerShdw>
          </a:effectLst>
        </p:spPr>
        <p:txBody>
          <a:bodyPr anchor="ctr"/>
          <a:lstStyle/>
          <a:p>
            <a:pPr algn="ctr" eaLnBrk="1" hangingPunct="1">
              <a:defRPr>
                <a:uFillTx/>
              </a:defRPr>
            </a:pPr>
            <a:r>
              <a:rPr lang="en-US" sz="1600" dirty="0">
                <a:solidFill>
                  <a:schemeClr val="lt1"/>
                </a:solidFill>
                <a:uFillTx/>
                <a:latin typeface="+mn-lt"/>
                <a:ea typeface="+mn-ea"/>
                <a:cs typeface="+mn-cs"/>
              </a:rPr>
              <a:t>Digital Charts</a:t>
            </a:r>
            <a:r>
              <a:rPr lang="en-US" sz="1600" dirty="0">
                <a:solidFill>
                  <a:schemeClr val="lt1"/>
                </a:solidFill>
                <a:uFillTx/>
              </a:rPr>
              <a:t>, “Pubs,” Overlays</a:t>
            </a:r>
            <a:endParaRPr lang="en-US" sz="1600" dirty="0">
              <a:solidFill>
                <a:schemeClr val="lt1"/>
              </a:solidFill>
              <a:uFillTx/>
              <a:latin typeface="+mn-lt"/>
              <a:ea typeface="+mn-ea"/>
              <a:cs typeface="+mn-cs"/>
            </a:endParaRPr>
          </a:p>
        </p:txBody>
      </p:sp>
      <p:sp>
        <p:nvSpPr>
          <p:cNvPr id="34" name="Left-Right Arrow 20"/>
          <p:cNvSpPr>
            <a:spLocks noChangeArrowheads="1"/>
          </p:cNvSpPr>
          <p:nvPr/>
        </p:nvSpPr>
        <p:spPr bwMode="auto">
          <a:xfrm>
            <a:off x="1862138" y="5191125"/>
            <a:ext cx="2235200" cy="381000"/>
          </a:xfrm>
          <a:prstGeom prst="leftRightArrow">
            <a:avLst>
              <a:gd name="adj1" fmla="val 50000"/>
              <a:gd name="adj2" fmla="val 50002"/>
            </a:avLst>
          </a:prstGeom>
          <a:solidFill>
            <a:srgbClr val="54A838"/>
          </a:solidFill>
          <a:ln w="38100">
            <a:solidFill>
              <a:schemeClr val="tx1"/>
            </a:solidFill>
            <a:miter lim="800000"/>
          </a:ln>
          <a:effectLst>
            <a:outerShdw blurRad="40000" dist="20000" dir="5400000" rotWithShape="0">
              <a:srgbClr val="000000">
                <a:alpha val="37999"/>
              </a:srgbClr>
            </a:outerShdw>
          </a:effectLst>
        </p:spPr>
        <p:txBody>
          <a:bodyPr anchor="ctr"/>
          <a:lstStyle/>
          <a:p>
            <a:pPr algn="ctr" eaLnBrk="1" hangingPunct="1">
              <a:defRPr>
                <a:uFillTx/>
              </a:defRPr>
            </a:pPr>
            <a:r>
              <a:rPr lang="en-US" sz="1600" dirty="0">
                <a:solidFill>
                  <a:schemeClr val="lt1"/>
                </a:solidFill>
                <a:uFillTx/>
              </a:rPr>
              <a:t>Dynamic Nav Services</a:t>
            </a:r>
            <a:endParaRPr lang="en-US" sz="1600" dirty="0">
              <a:solidFill>
                <a:schemeClr val="lt1"/>
              </a:solidFill>
              <a:uFillTx/>
              <a:latin typeface="+mn-lt"/>
              <a:ea typeface="+mn-ea"/>
              <a:cs typeface="+mn-cs"/>
            </a:endParaRPr>
          </a:p>
        </p:txBody>
      </p:sp>
      <p:sp>
        <p:nvSpPr>
          <p:cNvPr id="36" name="Down Arrow 21"/>
          <p:cNvSpPr>
            <a:spLocks/>
          </p:cNvSpPr>
          <p:nvPr/>
        </p:nvSpPr>
        <p:spPr>
          <a:xfrm>
            <a:off x="831208"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Vessel Positions</a:t>
            </a:r>
          </a:p>
        </p:txBody>
      </p:sp>
      <p:sp>
        <p:nvSpPr>
          <p:cNvPr id="38" name="Down Arrow 22"/>
          <p:cNvSpPr>
            <a:spLocks/>
          </p:cNvSpPr>
          <p:nvPr/>
        </p:nvSpPr>
        <p:spPr>
          <a:xfrm>
            <a:off x="2056010" y="2137161"/>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t>Wind and Waves</a:t>
            </a:r>
            <a:endParaRPr lang="en-US" sz="1600" dirty="0">
              <a:uFillTx/>
            </a:endParaRPr>
          </a:p>
        </p:txBody>
      </p:sp>
      <p:sp>
        <p:nvSpPr>
          <p:cNvPr id="40" name="Down Arrow 23"/>
          <p:cNvSpPr>
            <a:spLocks/>
          </p:cNvSpPr>
          <p:nvPr/>
        </p:nvSpPr>
        <p:spPr>
          <a:xfrm>
            <a:off x="4479587"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Channel Condition</a:t>
            </a:r>
          </a:p>
        </p:txBody>
      </p:sp>
      <p:sp>
        <p:nvSpPr>
          <p:cNvPr id="42" name="Down Arrow 24"/>
          <p:cNvSpPr>
            <a:spLocks/>
          </p:cNvSpPr>
          <p:nvPr/>
        </p:nvSpPr>
        <p:spPr>
          <a:xfrm>
            <a:off x="3953283" y="2137161"/>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err="1">
                <a:uFillTx/>
              </a:rPr>
              <a:t>Navaids</a:t>
            </a:r>
            <a:endParaRPr lang="en-US" sz="1600" dirty="0">
              <a:uFillTx/>
            </a:endParaRPr>
          </a:p>
        </p:txBody>
      </p:sp>
      <p:sp>
        <p:nvSpPr>
          <p:cNvPr id="44" name="Down Arrow 25"/>
          <p:cNvSpPr>
            <a:spLocks/>
          </p:cNvSpPr>
          <p:nvPr/>
        </p:nvSpPr>
        <p:spPr>
          <a:xfrm>
            <a:off x="5115200"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Bathymetry</a:t>
            </a:r>
          </a:p>
        </p:txBody>
      </p:sp>
      <p:sp>
        <p:nvSpPr>
          <p:cNvPr id="46" name="Down Arrow 26"/>
          <p:cNvSpPr>
            <a:spLocks/>
          </p:cNvSpPr>
          <p:nvPr/>
        </p:nvSpPr>
        <p:spPr>
          <a:xfrm>
            <a:off x="6305904"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Shoreline</a:t>
            </a:r>
          </a:p>
        </p:txBody>
      </p:sp>
      <p:sp>
        <p:nvSpPr>
          <p:cNvPr id="48" name="Down Arrow 27"/>
          <p:cNvSpPr>
            <a:spLocks/>
          </p:cNvSpPr>
          <p:nvPr/>
        </p:nvSpPr>
        <p:spPr>
          <a:xfrm>
            <a:off x="1668018" y="2137161"/>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Marine Safety Info</a:t>
            </a:r>
          </a:p>
        </p:txBody>
      </p:sp>
      <p:sp>
        <p:nvSpPr>
          <p:cNvPr id="50" name="Down Arrow 28"/>
          <p:cNvSpPr>
            <a:spLocks/>
          </p:cNvSpPr>
          <p:nvPr/>
        </p:nvSpPr>
        <p:spPr>
          <a:xfrm>
            <a:off x="3385242"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Navigation Hazards</a:t>
            </a:r>
          </a:p>
        </p:txBody>
      </p:sp>
      <p:sp>
        <p:nvSpPr>
          <p:cNvPr id="52" name="Down Arrow 29"/>
          <p:cNvSpPr>
            <a:spLocks/>
          </p:cNvSpPr>
          <p:nvPr/>
        </p:nvSpPr>
        <p:spPr>
          <a:xfrm>
            <a:off x="2672892" y="213360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uFillTx/>
              </a:rPr>
              <a:t>Tides and Currents</a:t>
            </a:r>
          </a:p>
        </p:txBody>
      </p:sp>
      <p:sp>
        <p:nvSpPr>
          <p:cNvPr id="2" name="Down Arrow 27">
            <a:extLst>
              <a:ext uri="{FF2B5EF4-FFF2-40B4-BE49-F238E27FC236}">
                <a16:creationId xmlns:a16="http://schemas.microsoft.com/office/drawing/2014/main" xmlns="" id="{52F69EE1-B1B1-124A-B8BA-B26BDC070755}"/>
              </a:ext>
            </a:extLst>
          </p:cNvPr>
          <p:cNvSpPr>
            <a:spLocks/>
          </p:cNvSpPr>
          <p:nvPr/>
        </p:nvSpPr>
        <p:spPr>
          <a:xfrm>
            <a:off x="1266240" y="2139476"/>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t>Real Time </a:t>
            </a:r>
            <a:r>
              <a:rPr lang="en-US" sz="1600" dirty="0" err="1"/>
              <a:t>Obs</a:t>
            </a:r>
            <a:r>
              <a:rPr lang="en-US" sz="1600" dirty="0"/>
              <a:t>. </a:t>
            </a:r>
            <a:endParaRPr lang="en-US" sz="1600" dirty="0">
              <a:uFillTx/>
            </a:endParaRPr>
          </a:p>
        </p:txBody>
      </p:sp>
      <p:sp>
        <p:nvSpPr>
          <p:cNvPr id="10" name="Down Arrow 29">
            <a:extLst>
              <a:ext uri="{FF2B5EF4-FFF2-40B4-BE49-F238E27FC236}">
                <a16:creationId xmlns:a16="http://schemas.microsoft.com/office/drawing/2014/main" xmlns="" id="{A51540E8-8A09-9244-91F5-7C777BD545E2}"/>
              </a:ext>
            </a:extLst>
          </p:cNvPr>
          <p:cNvSpPr>
            <a:spLocks/>
          </p:cNvSpPr>
          <p:nvPr/>
        </p:nvSpPr>
        <p:spPr>
          <a:xfrm>
            <a:off x="2998467" y="214746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t>Ice Conditions</a:t>
            </a:r>
            <a:endParaRPr lang="en-US" sz="1600" dirty="0">
              <a:uFillTx/>
            </a:endParaRPr>
          </a:p>
        </p:txBody>
      </p:sp>
      <p:sp>
        <p:nvSpPr>
          <p:cNvPr id="14" name="Down Arrow 26">
            <a:extLst>
              <a:ext uri="{FF2B5EF4-FFF2-40B4-BE49-F238E27FC236}">
                <a16:creationId xmlns:a16="http://schemas.microsoft.com/office/drawing/2014/main" xmlns="" id="{2B5E57B5-7E7A-3140-BFBD-5988F52B5894}"/>
              </a:ext>
            </a:extLst>
          </p:cNvPr>
          <p:cNvSpPr>
            <a:spLocks/>
          </p:cNvSpPr>
          <p:nvPr/>
        </p:nvSpPr>
        <p:spPr>
          <a:xfrm>
            <a:off x="6852236" y="2157540"/>
            <a:ext cx="387992" cy="1828800"/>
          </a:xfrm>
          <a:prstGeom prst="downArrow">
            <a:avLst/>
          </a:prstGeom>
        </p:spPr>
        <p:style>
          <a:lnRef idx="0">
            <a:schemeClr val="accent2"/>
          </a:lnRef>
          <a:fillRef idx="3">
            <a:schemeClr val="accent2"/>
          </a:fillRef>
          <a:effectRef idx="3">
            <a:schemeClr val="accent2"/>
          </a:effectRef>
          <a:fontRef idx="minor">
            <a:schemeClr val="lt1"/>
          </a:fontRef>
        </p:style>
        <p:txBody>
          <a:bodyPr vert="vert270" anchor="ctr"/>
          <a:lstStyle/>
          <a:p>
            <a:pPr algn="ctr" eaLnBrk="1" hangingPunct="1">
              <a:defRPr>
                <a:uFillTx/>
              </a:defRPr>
            </a:pPr>
            <a:r>
              <a:rPr lang="en-US" sz="1600" dirty="0"/>
              <a:t>Regulations</a:t>
            </a:r>
            <a:endParaRPr lang="en-US" sz="1600" dirty="0">
              <a:uFillTx/>
            </a:endParaRPr>
          </a:p>
        </p:txBody>
      </p:sp>
    </p:spTree>
    <p:extLst>
      <p:ext uri="{BB962C8B-B14F-4D97-AF65-F5344CB8AC3E}">
        <p14:creationId xmlns:p14="http://schemas.microsoft.com/office/powerpoint/2010/main" val="105244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65126"/>
            <a:ext cx="8503920" cy="686007"/>
          </a:xfrm>
        </p:spPr>
        <p:txBody>
          <a:bodyPr>
            <a:normAutofit fontScale="90000"/>
          </a:bodyPr>
          <a:lstStyle/>
          <a:p>
            <a:r>
              <a:rPr lang="en-US" dirty="0">
                <a:solidFill>
                  <a:schemeClr val="tx1"/>
                </a:solidFill>
              </a:rPr>
              <a:t>Stop All Raster Chart Production by 2024</a:t>
            </a:r>
          </a:p>
        </p:txBody>
      </p:sp>
      <p:sp>
        <p:nvSpPr>
          <p:cNvPr id="3" name="Content Placeholder 2"/>
          <p:cNvSpPr>
            <a:spLocks noGrp="1"/>
          </p:cNvSpPr>
          <p:nvPr>
            <p:ph idx="1"/>
          </p:nvPr>
        </p:nvSpPr>
        <p:spPr>
          <a:xfrm>
            <a:off x="628649" y="1145136"/>
            <a:ext cx="8394581" cy="5479951"/>
          </a:xfrm>
        </p:spPr>
        <p:txBody>
          <a:bodyPr>
            <a:normAutofit fontScale="77500" lnSpcReduction="20000"/>
          </a:bodyPr>
          <a:lstStyle/>
          <a:p>
            <a:pPr>
              <a:lnSpc>
                <a:spcPct val="120000"/>
              </a:lnSpc>
              <a:spcBef>
                <a:spcPts val="0"/>
              </a:spcBef>
              <a:spcAft>
                <a:spcPts val="300"/>
              </a:spcAft>
            </a:pPr>
            <a:r>
              <a:rPr lang="en-US" dirty="0">
                <a:solidFill>
                  <a:schemeClr val="tx1"/>
                </a:solidFill>
              </a:rPr>
              <a:t>“Sunsetting NOAA Raster Charts” plan - Aug 2019</a:t>
            </a:r>
          </a:p>
          <a:p>
            <a:pPr>
              <a:lnSpc>
                <a:spcPct val="120000"/>
              </a:lnSpc>
              <a:spcBef>
                <a:spcPts val="0"/>
              </a:spcBef>
              <a:spcAft>
                <a:spcPts val="300"/>
              </a:spcAft>
            </a:pPr>
            <a:r>
              <a:rPr lang="en-US" dirty="0">
                <a:solidFill>
                  <a:schemeClr val="tx1"/>
                </a:solidFill>
              </a:rPr>
              <a:t>Coordinate with partners – 2019/2020</a:t>
            </a:r>
          </a:p>
          <a:p>
            <a:pPr lvl="1">
              <a:lnSpc>
                <a:spcPct val="120000"/>
              </a:lnSpc>
              <a:spcBef>
                <a:spcPts val="0"/>
              </a:spcBef>
              <a:spcAft>
                <a:spcPts val="300"/>
              </a:spcAft>
            </a:pPr>
            <a:r>
              <a:rPr lang="en-US" dirty="0">
                <a:solidFill>
                  <a:schemeClr val="tx1"/>
                </a:solidFill>
              </a:rPr>
              <a:t>USCG, USACE, NGA, international regional partners</a:t>
            </a:r>
          </a:p>
          <a:p>
            <a:pPr>
              <a:lnSpc>
                <a:spcPct val="120000"/>
              </a:lnSpc>
              <a:spcBef>
                <a:spcPts val="0"/>
              </a:spcBef>
              <a:spcAft>
                <a:spcPts val="300"/>
              </a:spcAft>
            </a:pPr>
            <a:r>
              <a:rPr lang="en-US" dirty="0">
                <a:solidFill>
                  <a:schemeClr val="tx1"/>
                </a:solidFill>
              </a:rPr>
              <a:t>Raster Chart Stakeholder Engagement – 2019/2020</a:t>
            </a:r>
          </a:p>
          <a:p>
            <a:pPr lvl="1">
              <a:lnSpc>
                <a:spcPct val="120000"/>
              </a:lnSpc>
              <a:spcBef>
                <a:spcPts val="0"/>
              </a:spcBef>
              <a:spcAft>
                <a:spcPts val="300"/>
              </a:spcAft>
            </a:pPr>
            <a:r>
              <a:rPr lang="en-US" dirty="0">
                <a:solidFill>
                  <a:schemeClr val="tx1"/>
                </a:solidFill>
              </a:rPr>
              <a:t>Paper and raster chart users</a:t>
            </a:r>
          </a:p>
          <a:p>
            <a:pPr lvl="1">
              <a:lnSpc>
                <a:spcPct val="120000"/>
              </a:lnSpc>
              <a:spcBef>
                <a:spcPts val="0"/>
              </a:spcBef>
              <a:spcAft>
                <a:spcPts val="300"/>
              </a:spcAft>
            </a:pPr>
            <a:r>
              <a:rPr lang="en-US" dirty="0">
                <a:solidFill>
                  <a:schemeClr val="tx1"/>
                </a:solidFill>
              </a:rPr>
              <a:t>POD paper chart distributors</a:t>
            </a:r>
          </a:p>
          <a:p>
            <a:pPr lvl="1">
              <a:lnSpc>
                <a:spcPct val="120000"/>
              </a:lnSpc>
              <a:spcBef>
                <a:spcPts val="0"/>
              </a:spcBef>
              <a:spcAft>
                <a:spcPts val="300"/>
              </a:spcAft>
            </a:pPr>
            <a:r>
              <a:rPr lang="en-US" dirty="0">
                <a:solidFill>
                  <a:schemeClr val="tx1"/>
                </a:solidFill>
              </a:rPr>
              <a:t>After-market chart services</a:t>
            </a:r>
          </a:p>
          <a:p>
            <a:pPr>
              <a:lnSpc>
                <a:spcPct val="120000"/>
              </a:lnSpc>
              <a:spcBef>
                <a:spcPts val="0"/>
              </a:spcBef>
              <a:spcAft>
                <a:spcPts val="300"/>
              </a:spcAft>
            </a:pPr>
            <a:r>
              <a:rPr lang="en-US" dirty="0">
                <a:solidFill>
                  <a:schemeClr val="tx1"/>
                </a:solidFill>
              </a:rPr>
              <a:t>Start canceling raster charts – 2020</a:t>
            </a:r>
          </a:p>
          <a:p>
            <a:pPr>
              <a:lnSpc>
                <a:spcPct val="120000"/>
              </a:lnSpc>
              <a:spcBef>
                <a:spcPts val="0"/>
              </a:spcBef>
              <a:spcAft>
                <a:spcPts val="300"/>
              </a:spcAft>
            </a:pPr>
            <a:r>
              <a:rPr lang="en-US" dirty="0">
                <a:solidFill>
                  <a:schemeClr val="tx1"/>
                </a:solidFill>
              </a:rPr>
              <a:t>Corresponding products will be canceled together</a:t>
            </a:r>
          </a:p>
          <a:p>
            <a:pPr lvl="1">
              <a:lnSpc>
                <a:spcPct val="120000"/>
              </a:lnSpc>
              <a:spcBef>
                <a:spcPts val="0"/>
              </a:spcBef>
              <a:spcAft>
                <a:spcPts val="300"/>
              </a:spcAft>
            </a:pPr>
            <a:r>
              <a:rPr lang="en-US" dirty="0">
                <a:solidFill>
                  <a:schemeClr val="tx1"/>
                </a:solidFill>
              </a:rPr>
              <a:t>Paper, RCN, RNC Tiles, Booklet Charts, PDFs</a:t>
            </a:r>
          </a:p>
          <a:p>
            <a:pPr>
              <a:lnSpc>
                <a:spcPct val="120000"/>
              </a:lnSpc>
              <a:spcBef>
                <a:spcPts val="0"/>
              </a:spcBef>
              <a:spcAft>
                <a:spcPts val="300"/>
              </a:spcAft>
            </a:pPr>
            <a:r>
              <a:rPr lang="en-US" dirty="0">
                <a:solidFill>
                  <a:schemeClr val="tx1"/>
                </a:solidFill>
              </a:rPr>
              <a:t>Focus resources on improving quality and coverage</a:t>
            </a:r>
            <a:br>
              <a:rPr lang="en-US" dirty="0">
                <a:solidFill>
                  <a:schemeClr val="tx1"/>
                </a:solidFill>
              </a:rPr>
            </a:br>
            <a:r>
              <a:rPr lang="en-US" dirty="0">
                <a:solidFill>
                  <a:schemeClr val="tx1"/>
                </a:solidFill>
              </a:rPr>
              <a:t>of the ENC product</a:t>
            </a:r>
          </a:p>
          <a:p>
            <a:pPr lvl="1">
              <a:lnSpc>
                <a:spcPct val="120000"/>
              </a:lnSpc>
              <a:spcBef>
                <a:spcPts val="0"/>
              </a:spcBef>
              <a:spcAft>
                <a:spcPts val="300"/>
              </a:spcAft>
            </a:pPr>
            <a:r>
              <a:rPr lang="en-US" dirty="0">
                <a:solidFill>
                  <a:schemeClr val="tx1"/>
                </a:solidFill>
              </a:rPr>
              <a:t>Primarily carried out as part of ENC rescheming</a:t>
            </a:r>
          </a:p>
          <a:p>
            <a:pPr>
              <a:lnSpc>
                <a:spcPct val="120000"/>
              </a:lnSpc>
              <a:spcBef>
                <a:spcPts val="0"/>
              </a:spcBef>
              <a:spcAft>
                <a:spcPts val="300"/>
              </a:spcAft>
            </a:pPr>
            <a:r>
              <a:rPr lang="en-US" dirty="0">
                <a:solidFill>
                  <a:schemeClr val="tx1"/>
                </a:solidFill>
              </a:rPr>
              <a:t>Accelerate development and improvement of NOAA Custom Chart web service</a:t>
            </a:r>
          </a:p>
          <a:p>
            <a:pPr lvl="1">
              <a:lnSpc>
                <a:spcPct val="120000"/>
              </a:lnSpc>
              <a:spcBef>
                <a:spcPts val="0"/>
              </a:spcBef>
              <a:spcAft>
                <a:spcPts val="300"/>
              </a:spcAft>
            </a:pPr>
            <a:endParaRPr lang="en-US" dirty="0">
              <a:solidFill>
                <a:schemeClr val="tx1"/>
              </a:solidFill>
            </a:endParaRPr>
          </a:p>
          <a:p>
            <a:pPr>
              <a:lnSpc>
                <a:spcPct val="120000"/>
              </a:lnSpc>
              <a:spcBef>
                <a:spcPts val="0"/>
              </a:spcBef>
              <a:spcAft>
                <a:spcPts val="300"/>
              </a:spcAft>
            </a:pPr>
            <a:endParaRPr lang="en-US" dirty="0">
              <a:solidFill>
                <a:schemeClr val="tx1"/>
              </a:solidFill>
            </a:endParaRPr>
          </a:p>
        </p:txBody>
      </p:sp>
    </p:spTree>
    <p:extLst>
      <p:ext uri="{BB962C8B-B14F-4D97-AF65-F5344CB8AC3E}">
        <p14:creationId xmlns:p14="http://schemas.microsoft.com/office/powerpoint/2010/main" val="21032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11583"/>
          </a:xfrm>
        </p:spPr>
        <p:txBody>
          <a:bodyPr>
            <a:normAutofit/>
          </a:bodyPr>
          <a:lstStyle/>
          <a:p>
            <a:r>
              <a:rPr lang="en-US" dirty="0">
                <a:solidFill>
                  <a:schemeClr val="tx1"/>
                </a:solidFill>
              </a:rPr>
              <a:t>Immediate Production Changes</a:t>
            </a:r>
          </a:p>
        </p:txBody>
      </p:sp>
      <p:sp>
        <p:nvSpPr>
          <p:cNvPr id="3" name="Content Placeholder 2"/>
          <p:cNvSpPr>
            <a:spLocks noGrp="1"/>
          </p:cNvSpPr>
          <p:nvPr>
            <p:ph idx="1"/>
          </p:nvPr>
        </p:nvSpPr>
        <p:spPr>
          <a:xfrm>
            <a:off x="628650" y="1334913"/>
            <a:ext cx="8265184" cy="5031827"/>
          </a:xfrm>
        </p:spPr>
        <p:txBody>
          <a:bodyPr>
            <a:normAutofit lnSpcReduction="10000"/>
          </a:bodyPr>
          <a:lstStyle/>
          <a:p>
            <a:pPr>
              <a:lnSpc>
                <a:spcPct val="120000"/>
              </a:lnSpc>
              <a:spcBef>
                <a:spcPts val="0"/>
              </a:spcBef>
              <a:spcAft>
                <a:spcPts val="600"/>
              </a:spcAft>
            </a:pPr>
            <a:r>
              <a:rPr lang="en-US">
                <a:solidFill>
                  <a:schemeClr val="tx1"/>
                </a:solidFill>
              </a:rPr>
              <a:t>Suspend application of </a:t>
            </a:r>
            <a:r>
              <a:rPr lang="en-US" dirty="0">
                <a:solidFill>
                  <a:schemeClr val="tx1"/>
                </a:solidFill>
              </a:rPr>
              <a:t>routine data (CM) to raster charts</a:t>
            </a:r>
          </a:p>
          <a:p>
            <a:pPr lvl="1">
              <a:lnSpc>
                <a:spcPct val="120000"/>
              </a:lnSpc>
              <a:spcBef>
                <a:spcPts val="0"/>
              </a:spcBef>
              <a:spcAft>
                <a:spcPts val="600"/>
              </a:spcAft>
            </a:pPr>
            <a:r>
              <a:rPr lang="en-US" dirty="0">
                <a:solidFill>
                  <a:schemeClr val="tx1"/>
                </a:solidFill>
              </a:rPr>
              <a:t>Such as new hydrographic and shoreline surveys</a:t>
            </a:r>
          </a:p>
          <a:p>
            <a:pPr>
              <a:lnSpc>
                <a:spcPct val="120000"/>
              </a:lnSpc>
              <a:spcBef>
                <a:spcPts val="0"/>
              </a:spcBef>
              <a:spcAft>
                <a:spcPts val="600"/>
              </a:spcAft>
            </a:pPr>
            <a:r>
              <a:rPr lang="en-US" dirty="0">
                <a:solidFill>
                  <a:schemeClr val="tx1"/>
                </a:solidFill>
              </a:rPr>
              <a:t>Continue applying Critical Corrections and </a:t>
            </a:r>
            <a:r>
              <a:rPr lang="en-US" dirty="0" err="1">
                <a:solidFill>
                  <a:schemeClr val="tx1"/>
                </a:solidFill>
              </a:rPr>
              <a:t>DTONs</a:t>
            </a:r>
            <a:r>
              <a:rPr lang="en-US" dirty="0">
                <a:solidFill>
                  <a:schemeClr val="tx1"/>
                </a:solidFill>
              </a:rPr>
              <a:t> to raster charts</a:t>
            </a:r>
          </a:p>
          <a:p>
            <a:pPr>
              <a:lnSpc>
                <a:spcPct val="120000"/>
              </a:lnSpc>
              <a:spcBef>
                <a:spcPts val="0"/>
              </a:spcBef>
              <a:spcAft>
                <a:spcPts val="600"/>
              </a:spcAft>
            </a:pPr>
            <a:r>
              <a:rPr lang="en-US" dirty="0">
                <a:solidFill>
                  <a:schemeClr val="tx1"/>
                </a:solidFill>
              </a:rPr>
              <a:t>Continue transition to Project Depths in USACE channels on Raster Charts</a:t>
            </a:r>
          </a:p>
          <a:p>
            <a:pPr marL="598885" lvl="1" indent="-342900">
              <a:lnSpc>
                <a:spcPct val="120000"/>
              </a:lnSpc>
              <a:spcBef>
                <a:spcPts val="0"/>
              </a:spcBef>
              <a:spcAft>
                <a:spcPts val="600"/>
              </a:spcAft>
            </a:pPr>
            <a:r>
              <a:rPr lang="en-US" dirty="0">
                <a:solidFill>
                  <a:schemeClr val="tx1"/>
                </a:solidFill>
              </a:rPr>
              <a:t>To Complete by Oct 1, 2019</a:t>
            </a:r>
          </a:p>
          <a:p>
            <a:pPr>
              <a:lnSpc>
                <a:spcPct val="120000"/>
              </a:lnSpc>
              <a:spcBef>
                <a:spcPts val="0"/>
              </a:spcBef>
              <a:spcAft>
                <a:spcPts val="600"/>
              </a:spcAft>
            </a:pPr>
            <a:r>
              <a:rPr lang="en-US" dirty="0">
                <a:solidFill>
                  <a:schemeClr val="tx1"/>
                </a:solidFill>
              </a:rPr>
              <a:t>Stop updating non-</a:t>
            </a:r>
            <a:r>
              <a:rPr lang="en-US" dirty="0" err="1">
                <a:solidFill>
                  <a:schemeClr val="tx1"/>
                </a:solidFill>
              </a:rPr>
              <a:t>postable</a:t>
            </a:r>
            <a:r>
              <a:rPr lang="en-US" dirty="0">
                <a:solidFill>
                  <a:schemeClr val="tx1"/>
                </a:solidFill>
              </a:rPr>
              <a:t> data</a:t>
            </a:r>
          </a:p>
          <a:p>
            <a:pPr marL="598885" lvl="1" indent="-342900">
              <a:lnSpc>
                <a:spcPct val="120000"/>
              </a:lnSpc>
              <a:spcBef>
                <a:spcPts val="0"/>
              </a:spcBef>
              <a:spcAft>
                <a:spcPts val="600"/>
              </a:spcAft>
            </a:pPr>
            <a:r>
              <a:rPr lang="en-US" dirty="0">
                <a:solidFill>
                  <a:schemeClr val="tx1"/>
                </a:solidFill>
              </a:rPr>
              <a:t>NP data will be retained in the NIS – for the time being</a:t>
            </a:r>
          </a:p>
        </p:txBody>
      </p:sp>
    </p:spTree>
    <p:extLst>
      <p:ext uri="{BB962C8B-B14F-4D97-AF65-F5344CB8AC3E}">
        <p14:creationId xmlns:p14="http://schemas.microsoft.com/office/powerpoint/2010/main" val="18058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11583"/>
          </a:xfrm>
        </p:spPr>
        <p:txBody>
          <a:bodyPr>
            <a:normAutofit/>
          </a:bodyPr>
          <a:lstStyle/>
          <a:p>
            <a:r>
              <a:rPr lang="en-US" dirty="0">
                <a:solidFill>
                  <a:schemeClr val="tx1"/>
                </a:solidFill>
              </a:rPr>
              <a:t>Planned End State 2024</a:t>
            </a:r>
          </a:p>
        </p:txBody>
      </p:sp>
      <p:sp>
        <p:nvSpPr>
          <p:cNvPr id="3" name="Content Placeholder 2"/>
          <p:cNvSpPr>
            <a:spLocks noGrp="1"/>
          </p:cNvSpPr>
          <p:nvPr>
            <p:ph idx="1"/>
          </p:nvPr>
        </p:nvSpPr>
        <p:spPr>
          <a:xfrm>
            <a:off x="628650" y="1334913"/>
            <a:ext cx="8265184" cy="5031827"/>
          </a:xfrm>
        </p:spPr>
        <p:txBody>
          <a:bodyPr>
            <a:normAutofit/>
          </a:bodyPr>
          <a:lstStyle/>
          <a:p>
            <a:pPr>
              <a:lnSpc>
                <a:spcPct val="120000"/>
              </a:lnSpc>
              <a:spcBef>
                <a:spcPts val="0"/>
              </a:spcBef>
              <a:spcAft>
                <a:spcPts val="600"/>
              </a:spcAft>
            </a:pPr>
            <a:r>
              <a:rPr lang="en-US" dirty="0">
                <a:solidFill>
                  <a:schemeClr val="tx1"/>
                </a:solidFill>
              </a:rPr>
              <a:t>3000-5000 ENCs, updated weekly</a:t>
            </a:r>
          </a:p>
          <a:p>
            <a:pPr>
              <a:lnSpc>
                <a:spcPct val="120000"/>
              </a:lnSpc>
              <a:spcBef>
                <a:spcPts val="0"/>
              </a:spcBef>
              <a:spcAft>
                <a:spcPts val="600"/>
              </a:spcAft>
            </a:pPr>
            <a:r>
              <a:rPr lang="en-US" dirty="0">
                <a:solidFill>
                  <a:schemeClr val="tx1"/>
                </a:solidFill>
              </a:rPr>
              <a:t>No traditional paper charts </a:t>
            </a:r>
          </a:p>
          <a:p>
            <a:pPr>
              <a:lnSpc>
                <a:spcPct val="120000"/>
              </a:lnSpc>
              <a:spcBef>
                <a:spcPts val="0"/>
              </a:spcBef>
              <a:spcAft>
                <a:spcPts val="600"/>
              </a:spcAft>
            </a:pPr>
            <a:r>
              <a:rPr lang="en-US" dirty="0">
                <a:solidFill>
                  <a:schemeClr val="tx1"/>
                </a:solidFill>
              </a:rPr>
              <a:t>No chart corrections via NTM</a:t>
            </a:r>
          </a:p>
          <a:p>
            <a:pPr>
              <a:lnSpc>
                <a:spcPct val="120000"/>
              </a:lnSpc>
              <a:spcBef>
                <a:spcPts val="0"/>
              </a:spcBef>
              <a:spcAft>
                <a:spcPts val="600"/>
              </a:spcAft>
            </a:pPr>
            <a:r>
              <a:rPr lang="en-US" dirty="0">
                <a:solidFill>
                  <a:schemeClr val="tx1"/>
                </a:solidFill>
              </a:rPr>
              <a:t>ENC scales reduced to 8</a:t>
            </a:r>
          </a:p>
          <a:p>
            <a:pPr>
              <a:lnSpc>
                <a:spcPct val="120000"/>
              </a:lnSpc>
              <a:spcBef>
                <a:spcPts val="0"/>
              </a:spcBef>
              <a:spcAft>
                <a:spcPts val="600"/>
              </a:spcAft>
            </a:pPr>
            <a:r>
              <a:rPr lang="en-US" dirty="0">
                <a:solidFill>
                  <a:schemeClr val="tx1"/>
                </a:solidFill>
              </a:rPr>
              <a:t>All ENCs available by “Custom Chart” process as printable charts</a:t>
            </a:r>
          </a:p>
          <a:p>
            <a:pPr lvl="1">
              <a:lnSpc>
                <a:spcPct val="120000"/>
              </a:lnSpc>
              <a:spcBef>
                <a:spcPts val="0"/>
              </a:spcBef>
              <a:spcAft>
                <a:spcPts val="600"/>
              </a:spcAft>
            </a:pPr>
            <a:r>
              <a:rPr lang="en-US" dirty="0">
                <a:solidFill>
                  <a:schemeClr val="tx1"/>
                </a:solidFill>
              </a:rPr>
              <a:t>Suitable for use for backup to electronic navigation.</a:t>
            </a:r>
          </a:p>
          <a:p>
            <a:pPr>
              <a:lnSpc>
                <a:spcPct val="120000"/>
              </a:lnSpc>
              <a:spcBef>
                <a:spcPts val="0"/>
              </a:spcBef>
              <a:spcAft>
                <a:spcPts val="600"/>
              </a:spcAft>
            </a:pPr>
            <a:r>
              <a:rPr lang="en-US" dirty="0">
                <a:solidFill>
                  <a:schemeClr val="tx1"/>
                </a:solidFill>
              </a:rPr>
              <a:t>Whole chart and thematic web mapping services</a:t>
            </a:r>
          </a:p>
        </p:txBody>
      </p:sp>
    </p:spTree>
    <p:extLst>
      <p:ext uri="{BB962C8B-B14F-4D97-AF65-F5344CB8AC3E}">
        <p14:creationId xmlns:p14="http://schemas.microsoft.com/office/powerpoint/2010/main" val="16679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698</TotalTime>
  <Words>393</Words>
  <Application>Microsoft Office PowerPoint</Application>
  <PresentationFormat>On-screen Show (4:3)</PresentationFormat>
  <Paragraphs>95</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1_Office Theme</vt:lpstr>
      <vt:lpstr>Sunset of NOAA Raster Chart Production</vt:lpstr>
      <vt:lpstr>PowerPoint Presentation</vt:lpstr>
      <vt:lpstr>PowerPoint Presentation</vt:lpstr>
      <vt:lpstr>PowerPoint Presentation</vt:lpstr>
      <vt:lpstr>Stop All Raster Chart Production by 2024</vt:lpstr>
      <vt:lpstr>Immediate Production Changes</vt:lpstr>
      <vt:lpstr>Planned End State 2024</vt:lpstr>
    </vt:vector>
  </TitlesOfParts>
  <Company>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Libeau</dc:creator>
  <cp:lastModifiedBy>YG</cp:lastModifiedBy>
  <cp:revision>80</cp:revision>
  <cp:lastPrinted>2019-08-08T14:09:23Z</cp:lastPrinted>
  <dcterms:created xsi:type="dcterms:W3CDTF">2018-07-31T17:19:23Z</dcterms:created>
  <dcterms:modified xsi:type="dcterms:W3CDTF">2019-09-15T16:32:27Z</dcterms:modified>
</cp:coreProperties>
</file>